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4"/>
  </p:notesMasterIdLst>
  <p:sldIdLst>
    <p:sldId id="335" r:id="rId2"/>
    <p:sldId id="337" r:id="rId3"/>
    <p:sldId id="321" r:id="rId4"/>
    <p:sldId id="340" r:id="rId5"/>
    <p:sldId id="325" r:id="rId6"/>
    <p:sldId id="326" r:id="rId7"/>
    <p:sldId id="348" r:id="rId8"/>
    <p:sldId id="352" r:id="rId9"/>
    <p:sldId id="353" r:id="rId10"/>
    <p:sldId id="356" r:id="rId11"/>
    <p:sldId id="357" r:id="rId12"/>
    <p:sldId id="358" r:id="rId13"/>
    <p:sldId id="355" r:id="rId14"/>
    <p:sldId id="359" r:id="rId15"/>
    <p:sldId id="360" r:id="rId16"/>
    <p:sldId id="361" r:id="rId17"/>
    <p:sldId id="369" r:id="rId18"/>
    <p:sldId id="370" r:id="rId19"/>
    <p:sldId id="371" r:id="rId20"/>
    <p:sldId id="372" r:id="rId21"/>
    <p:sldId id="373" r:id="rId22"/>
    <p:sldId id="374" r:id="rId23"/>
    <p:sldId id="362" r:id="rId24"/>
    <p:sldId id="363" r:id="rId25"/>
    <p:sldId id="364" r:id="rId26"/>
    <p:sldId id="365" r:id="rId27"/>
    <p:sldId id="367" r:id="rId28"/>
    <p:sldId id="368" r:id="rId29"/>
    <p:sldId id="346" r:id="rId30"/>
    <p:sldId id="292" r:id="rId31"/>
    <p:sldId id="351" r:id="rId32"/>
    <p:sldId id="349" r:id="rId33"/>
    <p:sldId id="350" r:id="rId34"/>
    <p:sldId id="375" r:id="rId35"/>
    <p:sldId id="376" r:id="rId36"/>
    <p:sldId id="377" r:id="rId37"/>
    <p:sldId id="378" r:id="rId38"/>
    <p:sldId id="354" r:id="rId39"/>
    <p:sldId id="379" r:id="rId40"/>
    <p:sldId id="380" r:id="rId41"/>
    <p:sldId id="381" r:id="rId42"/>
    <p:sldId id="382" r:id="rId43"/>
    <p:sldId id="383" r:id="rId44"/>
    <p:sldId id="384" r:id="rId45"/>
    <p:sldId id="385" r:id="rId46"/>
    <p:sldId id="386" r:id="rId47"/>
    <p:sldId id="387" r:id="rId48"/>
    <p:sldId id="280" r:id="rId49"/>
    <p:sldId id="388" r:id="rId50"/>
    <p:sldId id="389" r:id="rId51"/>
    <p:sldId id="390" r:id="rId52"/>
    <p:sldId id="391" r:id="rId53"/>
  </p:sldIdLst>
  <p:sldSz cx="9144000" cy="5143500" type="screen16x9"/>
  <p:notesSz cx="6858000" cy="9144000"/>
  <p:custDataLst>
    <p:tags r:id="rId55"/>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8" userDrawn="1">
          <p15:clr>
            <a:srgbClr val="A4A3A4"/>
          </p15:clr>
        </p15:guide>
        <p15:guide id="4" orient="horz" pos="1643" userDrawn="1">
          <p15:clr>
            <a:srgbClr val="A4A3A4"/>
          </p15:clr>
        </p15:guide>
        <p15:guide id="6" pos="2880">
          <p15:clr>
            <a:srgbClr val="A4A3A4"/>
          </p15:clr>
        </p15:guide>
        <p15:guide id="9" pos="5488" userDrawn="1">
          <p15:clr>
            <a:srgbClr val="A4A3A4"/>
          </p15:clr>
        </p15:guide>
        <p15:guide id="10"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687C"/>
    <a:srgbClr val="B7A5F9"/>
    <a:srgbClr val="5D6C59"/>
    <a:srgbClr val="8A5B97"/>
    <a:srgbClr val="8B735B"/>
    <a:srgbClr val="45392D"/>
    <a:srgbClr val="B5B0A0"/>
    <a:srgbClr val="00A2A8"/>
    <a:srgbClr val="EAEAEA"/>
    <a:srgbClr val="09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1" autoAdjust="0"/>
    <p:restoredTop sz="94424" autoAdjust="0"/>
  </p:normalViewPr>
  <p:slideViewPr>
    <p:cSldViewPr snapToGrid="0">
      <p:cViewPr varScale="1">
        <p:scale>
          <a:sx n="150" d="100"/>
          <a:sy n="150" d="100"/>
        </p:scale>
        <p:origin x="504" y="120"/>
      </p:cViewPr>
      <p:guideLst>
        <p:guide orient="horz" pos="3088"/>
        <p:guide orient="horz" pos="1643"/>
        <p:guide pos="2880"/>
        <p:guide pos="5488"/>
        <p:guide pos="27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B6B6A-ABC1-4FF6-8AF2-E1E23A049184}"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D65FA-A3F2-4EE7-88F7-1A075C5CCCA1}" type="slidenum">
              <a:rPr lang="zh-CN" altLang="en-US" smtClean="0"/>
              <a:t>‹#›</a:t>
            </a:fld>
            <a:endParaRPr lang="zh-CN" altLang="en-US"/>
          </a:p>
        </p:txBody>
      </p:sp>
    </p:spTree>
    <p:extLst>
      <p:ext uri="{BB962C8B-B14F-4D97-AF65-F5344CB8AC3E}">
        <p14:creationId xmlns:p14="http://schemas.microsoft.com/office/powerpoint/2010/main" val="2731953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a:t>
            </a:r>
            <a:r>
              <a:rPr lang="en-US" altLang="zh-CN" dirty="0"/>
              <a:t>QQF4D2CD6C74639</a:t>
            </a:r>
            <a:r>
              <a:rPr lang="zh-CN" altLang="en-US" dirty="0"/>
              <a:t>原创</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1</a:t>
            </a:fld>
            <a:endParaRPr lang="zh-CN" altLang="en-US"/>
          </a:p>
        </p:txBody>
      </p:sp>
    </p:spTree>
    <p:extLst>
      <p:ext uri="{BB962C8B-B14F-4D97-AF65-F5344CB8AC3E}">
        <p14:creationId xmlns:p14="http://schemas.microsoft.com/office/powerpoint/2010/main" val="139723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粗略放一个类图（放一下装逼用即可，不必细讲，而且也不清楚，因为太大了）</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10</a:t>
            </a:fld>
            <a:endParaRPr lang="zh-CN" altLang="en-US"/>
          </a:p>
        </p:txBody>
      </p:sp>
    </p:spTree>
    <p:extLst>
      <p:ext uri="{BB962C8B-B14F-4D97-AF65-F5344CB8AC3E}">
        <p14:creationId xmlns:p14="http://schemas.microsoft.com/office/powerpoint/2010/main" val="3962194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11</a:t>
            </a:fld>
            <a:endParaRPr lang="zh-CN" altLang="en-US"/>
          </a:p>
        </p:txBody>
      </p:sp>
    </p:spTree>
    <p:extLst>
      <p:ext uri="{BB962C8B-B14F-4D97-AF65-F5344CB8AC3E}">
        <p14:creationId xmlns:p14="http://schemas.microsoft.com/office/powerpoint/2010/main" val="3864723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12</a:t>
            </a:fld>
            <a:endParaRPr lang="zh-CN" altLang="en-US"/>
          </a:p>
        </p:txBody>
      </p:sp>
    </p:spTree>
    <p:extLst>
      <p:ext uri="{BB962C8B-B14F-4D97-AF65-F5344CB8AC3E}">
        <p14:creationId xmlns:p14="http://schemas.microsoft.com/office/powerpoint/2010/main" val="203834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对着类图可以简单讲一下继承关系和关联关系，红圈代表这个是下一张片子，即渲染的类关系的箭头</a:t>
            </a:r>
            <a:endParaRPr lang="en-US" altLang="zh-CN"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13</a:t>
            </a:fld>
            <a:endParaRPr lang="zh-CN" altLang="en-US"/>
          </a:p>
        </p:txBody>
      </p:sp>
    </p:spTree>
    <p:extLst>
      <p:ext uri="{BB962C8B-B14F-4D97-AF65-F5344CB8AC3E}">
        <p14:creationId xmlns:p14="http://schemas.microsoft.com/office/powerpoint/2010/main" val="704834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对着类图可以简单讲一下继承关系和关联关系</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14</a:t>
            </a:fld>
            <a:endParaRPr lang="zh-CN" altLang="en-US"/>
          </a:p>
        </p:txBody>
      </p:sp>
    </p:spTree>
    <p:extLst>
      <p:ext uri="{BB962C8B-B14F-4D97-AF65-F5344CB8AC3E}">
        <p14:creationId xmlns:p14="http://schemas.microsoft.com/office/powerpoint/2010/main" val="333692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15</a:t>
            </a:fld>
            <a:endParaRPr lang="zh-CN" altLang="en-US"/>
          </a:p>
        </p:txBody>
      </p:sp>
    </p:spTree>
    <p:extLst>
      <p:ext uri="{BB962C8B-B14F-4D97-AF65-F5344CB8AC3E}">
        <p14:creationId xmlns:p14="http://schemas.microsoft.com/office/powerpoint/2010/main" val="178921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16</a:t>
            </a:fld>
            <a:endParaRPr lang="zh-CN" altLang="en-US"/>
          </a:p>
        </p:txBody>
      </p:sp>
    </p:spTree>
    <p:extLst>
      <p:ext uri="{BB962C8B-B14F-4D97-AF65-F5344CB8AC3E}">
        <p14:creationId xmlns:p14="http://schemas.microsoft.com/office/powerpoint/2010/main" val="28401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17</a:t>
            </a:fld>
            <a:endParaRPr lang="zh-CN" altLang="en-US"/>
          </a:p>
        </p:txBody>
      </p:sp>
    </p:spTree>
    <p:extLst>
      <p:ext uri="{BB962C8B-B14F-4D97-AF65-F5344CB8AC3E}">
        <p14:creationId xmlns:p14="http://schemas.microsoft.com/office/powerpoint/2010/main" val="92462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18</a:t>
            </a:fld>
            <a:endParaRPr lang="zh-CN" altLang="en-US"/>
          </a:p>
        </p:txBody>
      </p:sp>
    </p:spTree>
    <p:extLst>
      <p:ext uri="{BB962C8B-B14F-4D97-AF65-F5344CB8AC3E}">
        <p14:creationId xmlns:p14="http://schemas.microsoft.com/office/powerpoint/2010/main" val="3289001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19</a:t>
            </a:fld>
            <a:endParaRPr lang="zh-CN" altLang="en-US"/>
          </a:p>
        </p:txBody>
      </p:sp>
    </p:spTree>
    <p:extLst>
      <p:ext uri="{BB962C8B-B14F-4D97-AF65-F5344CB8AC3E}">
        <p14:creationId xmlns:p14="http://schemas.microsoft.com/office/powerpoint/2010/main" val="392277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a:t>
            </a:fld>
            <a:endParaRPr lang="zh-CN" altLang="en-US"/>
          </a:p>
        </p:txBody>
      </p:sp>
    </p:spTree>
    <p:extLst>
      <p:ext uri="{BB962C8B-B14F-4D97-AF65-F5344CB8AC3E}">
        <p14:creationId xmlns:p14="http://schemas.microsoft.com/office/powerpoint/2010/main" val="242726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20</a:t>
            </a:fld>
            <a:endParaRPr lang="zh-CN" altLang="en-US"/>
          </a:p>
        </p:txBody>
      </p:sp>
    </p:spTree>
    <p:extLst>
      <p:ext uri="{BB962C8B-B14F-4D97-AF65-F5344CB8AC3E}">
        <p14:creationId xmlns:p14="http://schemas.microsoft.com/office/powerpoint/2010/main" val="422648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21</a:t>
            </a:fld>
            <a:endParaRPr lang="zh-CN" altLang="en-US"/>
          </a:p>
        </p:txBody>
      </p:sp>
    </p:spTree>
    <p:extLst>
      <p:ext uri="{BB962C8B-B14F-4D97-AF65-F5344CB8AC3E}">
        <p14:creationId xmlns:p14="http://schemas.microsoft.com/office/powerpoint/2010/main" val="234021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22</a:t>
            </a:fld>
            <a:endParaRPr lang="zh-CN" altLang="en-US"/>
          </a:p>
        </p:txBody>
      </p:sp>
    </p:spTree>
    <p:extLst>
      <p:ext uri="{BB962C8B-B14F-4D97-AF65-F5344CB8AC3E}">
        <p14:creationId xmlns:p14="http://schemas.microsoft.com/office/powerpoint/2010/main" val="3398890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23</a:t>
            </a:fld>
            <a:endParaRPr lang="zh-CN" altLang="en-US"/>
          </a:p>
        </p:txBody>
      </p:sp>
    </p:spTree>
    <p:extLst>
      <p:ext uri="{BB962C8B-B14F-4D97-AF65-F5344CB8AC3E}">
        <p14:creationId xmlns:p14="http://schemas.microsoft.com/office/powerpoint/2010/main" val="652051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内部接口没有写具体实体类，写了都是算法工具类的接口，这些比较典型</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24</a:t>
            </a:fld>
            <a:endParaRPr lang="zh-CN" altLang="en-US"/>
          </a:p>
        </p:txBody>
      </p:sp>
    </p:spTree>
    <p:extLst>
      <p:ext uri="{BB962C8B-B14F-4D97-AF65-F5344CB8AC3E}">
        <p14:creationId xmlns:p14="http://schemas.microsoft.com/office/powerpoint/2010/main" val="1270068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25</a:t>
            </a:fld>
            <a:endParaRPr lang="zh-CN" altLang="en-US"/>
          </a:p>
        </p:txBody>
      </p:sp>
    </p:spTree>
    <p:extLst>
      <p:ext uri="{BB962C8B-B14F-4D97-AF65-F5344CB8AC3E}">
        <p14:creationId xmlns:p14="http://schemas.microsoft.com/office/powerpoint/2010/main" val="1248477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26</a:t>
            </a:fld>
            <a:endParaRPr lang="zh-CN" altLang="en-US"/>
          </a:p>
        </p:txBody>
      </p:sp>
    </p:spTree>
    <p:extLst>
      <p:ext uri="{BB962C8B-B14F-4D97-AF65-F5344CB8AC3E}">
        <p14:creationId xmlns:p14="http://schemas.microsoft.com/office/powerpoint/2010/main" val="4256494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27</a:t>
            </a:fld>
            <a:endParaRPr lang="zh-CN" altLang="en-US"/>
          </a:p>
        </p:txBody>
      </p:sp>
    </p:spTree>
    <p:extLst>
      <p:ext uri="{BB962C8B-B14F-4D97-AF65-F5344CB8AC3E}">
        <p14:creationId xmlns:p14="http://schemas.microsoft.com/office/powerpoint/2010/main" val="2814180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28</a:t>
            </a:fld>
            <a:endParaRPr lang="zh-CN" altLang="en-US"/>
          </a:p>
        </p:txBody>
      </p:sp>
    </p:spTree>
    <p:extLst>
      <p:ext uri="{BB962C8B-B14F-4D97-AF65-F5344CB8AC3E}">
        <p14:creationId xmlns:p14="http://schemas.microsoft.com/office/powerpoint/2010/main" val="190704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29</a:t>
            </a:fld>
            <a:endParaRPr lang="zh-CN" altLang="en-US"/>
          </a:p>
        </p:txBody>
      </p:sp>
    </p:spTree>
    <p:extLst>
      <p:ext uri="{BB962C8B-B14F-4D97-AF65-F5344CB8AC3E}">
        <p14:creationId xmlns:p14="http://schemas.microsoft.com/office/powerpoint/2010/main" val="3982009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a:t>
            </a:fld>
            <a:endParaRPr lang="zh-CN" altLang="en-US"/>
          </a:p>
        </p:txBody>
      </p:sp>
    </p:spTree>
    <p:extLst>
      <p:ext uri="{BB962C8B-B14F-4D97-AF65-F5344CB8AC3E}">
        <p14:creationId xmlns:p14="http://schemas.microsoft.com/office/powerpoint/2010/main" val="274693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30</a:t>
            </a:fld>
            <a:endParaRPr lang="zh-CN" altLang="en-US"/>
          </a:p>
        </p:txBody>
      </p:sp>
    </p:spTree>
    <p:extLst>
      <p:ext uri="{BB962C8B-B14F-4D97-AF65-F5344CB8AC3E}">
        <p14:creationId xmlns:p14="http://schemas.microsoft.com/office/powerpoint/2010/main" val="838902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31</a:t>
            </a:fld>
            <a:endParaRPr lang="zh-CN" altLang="en-US"/>
          </a:p>
        </p:txBody>
      </p:sp>
    </p:spTree>
    <p:extLst>
      <p:ext uri="{BB962C8B-B14F-4D97-AF65-F5344CB8AC3E}">
        <p14:creationId xmlns:p14="http://schemas.microsoft.com/office/powerpoint/2010/main" val="2109844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32</a:t>
            </a:fld>
            <a:endParaRPr lang="zh-CN" altLang="en-US"/>
          </a:p>
        </p:txBody>
      </p:sp>
    </p:spTree>
    <p:extLst>
      <p:ext uri="{BB962C8B-B14F-4D97-AF65-F5344CB8AC3E}">
        <p14:creationId xmlns:p14="http://schemas.microsoft.com/office/powerpoint/2010/main" val="1528682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33</a:t>
            </a:fld>
            <a:endParaRPr lang="zh-CN" altLang="en-US"/>
          </a:p>
        </p:txBody>
      </p:sp>
    </p:spTree>
    <p:extLst>
      <p:ext uri="{BB962C8B-B14F-4D97-AF65-F5344CB8AC3E}">
        <p14:creationId xmlns:p14="http://schemas.microsoft.com/office/powerpoint/2010/main" val="3483879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34</a:t>
            </a:fld>
            <a:endParaRPr lang="zh-CN" altLang="en-US"/>
          </a:p>
        </p:txBody>
      </p:sp>
    </p:spTree>
    <p:extLst>
      <p:ext uri="{BB962C8B-B14F-4D97-AF65-F5344CB8AC3E}">
        <p14:creationId xmlns:p14="http://schemas.microsoft.com/office/powerpoint/2010/main" val="4193231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35</a:t>
            </a:fld>
            <a:endParaRPr lang="zh-CN" altLang="en-US"/>
          </a:p>
        </p:txBody>
      </p:sp>
    </p:spTree>
    <p:extLst>
      <p:ext uri="{BB962C8B-B14F-4D97-AF65-F5344CB8AC3E}">
        <p14:creationId xmlns:p14="http://schemas.microsoft.com/office/powerpoint/2010/main" val="68696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36</a:t>
            </a:fld>
            <a:endParaRPr lang="zh-CN" altLang="en-US"/>
          </a:p>
        </p:txBody>
      </p:sp>
    </p:spTree>
    <p:extLst>
      <p:ext uri="{BB962C8B-B14F-4D97-AF65-F5344CB8AC3E}">
        <p14:creationId xmlns:p14="http://schemas.microsoft.com/office/powerpoint/2010/main" val="36110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37</a:t>
            </a:fld>
            <a:endParaRPr lang="zh-CN" altLang="en-US"/>
          </a:p>
        </p:txBody>
      </p:sp>
    </p:spTree>
    <p:extLst>
      <p:ext uri="{BB962C8B-B14F-4D97-AF65-F5344CB8AC3E}">
        <p14:creationId xmlns:p14="http://schemas.microsoft.com/office/powerpoint/2010/main" val="128631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38</a:t>
            </a:fld>
            <a:endParaRPr lang="zh-CN" altLang="en-US"/>
          </a:p>
        </p:txBody>
      </p:sp>
    </p:spTree>
    <p:extLst>
      <p:ext uri="{BB962C8B-B14F-4D97-AF65-F5344CB8AC3E}">
        <p14:creationId xmlns:p14="http://schemas.microsoft.com/office/powerpoint/2010/main" val="787466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39</a:t>
            </a:fld>
            <a:endParaRPr lang="zh-CN" altLang="en-US"/>
          </a:p>
        </p:txBody>
      </p:sp>
    </p:spTree>
    <p:extLst>
      <p:ext uri="{BB962C8B-B14F-4D97-AF65-F5344CB8AC3E}">
        <p14:creationId xmlns:p14="http://schemas.microsoft.com/office/powerpoint/2010/main" val="33317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a:t>
            </a:fld>
            <a:endParaRPr lang="zh-CN" altLang="en-US"/>
          </a:p>
        </p:txBody>
      </p:sp>
    </p:spTree>
    <p:extLst>
      <p:ext uri="{BB962C8B-B14F-4D97-AF65-F5344CB8AC3E}">
        <p14:creationId xmlns:p14="http://schemas.microsoft.com/office/powerpoint/2010/main" val="701410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面仅介绍数据结构的字段，有关方法详见</a:t>
            </a:r>
            <a:r>
              <a:rPr lang="en-US" altLang="zh-CN" sz="1200" kern="1200" dirty="0">
                <a:solidFill>
                  <a:schemeClr val="tx1"/>
                </a:solidFill>
                <a:effectLst/>
                <a:latin typeface="+mn-lt"/>
                <a:ea typeface="+mn-ea"/>
                <a:cs typeface="+mn-cs"/>
              </a:rPr>
              <a:t>4.2</a:t>
            </a:r>
            <a:r>
              <a:rPr lang="zh-CN" altLang="zh-CN" sz="1200" kern="1200" dirty="0">
                <a:solidFill>
                  <a:schemeClr val="tx1"/>
                </a:solidFill>
                <a:effectLst/>
                <a:latin typeface="+mn-lt"/>
                <a:ea typeface="+mn-ea"/>
                <a:cs typeface="+mn-cs"/>
              </a:rPr>
              <a:t>节。</a:t>
            </a:r>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40</a:t>
            </a:fld>
            <a:endParaRPr lang="zh-CN" altLang="en-US"/>
          </a:p>
        </p:txBody>
      </p:sp>
    </p:spTree>
    <p:extLst>
      <p:ext uri="{BB962C8B-B14F-4D97-AF65-F5344CB8AC3E}">
        <p14:creationId xmlns:p14="http://schemas.microsoft.com/office/powerpoint/2010/main" val="1198249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41</a:t>
            </a:fld>
            <a:endParaRPr lang="zh-CN" altLang="en-US"/>
          </a:p>
        </p:txBody>
      </p:sp>
    </p:spTree>
    <p:extLst>
      <p:ext uri="{BB962C8B-B14F-4D97-AF65-F5344CB8AC3E}">
        <p14:creationId xmlns:p14="http://schemas.microsoft.com/office/powerpoint/2010/main" val="27469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42</a:t>
            </a:fld>
            <a:endParaRPr lang="zh-CN" altLang="en-US"/>
          </a:p>
        </p:txBody>
      </p:sp>
    </p:spTree>
    <p:extLst>
      <p:ext uri="{BB962C8B-B14F-4D97-AF65-F5344CB8AC3E}">
        <p14:creationId xmlns:p14="http://schemas.microsoft.com/office/powerpoint/2010/main" val="701410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43</a:t>
            </a:fld>
            <a:endParaRPr lang="zh-CN" altLang="en-US"/>
          </a:p>
        </p:txBody>
      </p:sp>
    </p:spTree>
    <p:extLst>
      <p:ext uri="{BB962C8B-B14F-4D97-AF65-F5344CB8AC3E}">
        <p14:creationId xmlns:p14="http://schemas.microsoft.com/office/powerpoint/2010/main" val="1634902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44</a:t>
            </a:fld>
            <a:endParaRPr lang="zh-CN" altLang="en-US"/>
          </a:p>
        </p:txBody>
      </p:sp>
    </p:spTree>
    <p:extLst>
      <p:ext uri="{BB962C8B-B14F-4D97-AF65-F5344CB8AC3E}">
        <p14:creationId xmlns:p14="http://schemas.microsoft.com/office/powerpoint/2010/main" val="1702981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45</a:t>
            </a:fld>
            <a:endParaRPr lang="zh-CN" altLang="en-US"/>
          </a:p>
        </p:txBody>
      </p:sp>
    </p:spTree>
    <p:extLst>
      <p:ext uri="{BB962C8B-B14F-4D97-AF65-F5344CB8AC3E}">
        <p14:creationId xmlns:p14="http://schemas.microsoft.com/office/powerpoint/2010/main" val="3838617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46</a:t>
            </a:fld>
            <a:endParaRPr lang="zh-CN" altLang="en-US"/>
          </a:p>
        </p:txBody>
      </p:sp>
    </p:spTree>
    <p:extLst>
      <p:ext uri="{BB962C8B-B14F-4D97-AF65-F5344CB8AC3E}">
        <p14:creationId xmlns:p14="http://schemas.microsoft.com/office/powerpoint/2010/main" val="6775894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47</a:t>
            </a:fld>
            <a:endParaRPr lang="zh-CN" altLang="en-US"/>
          </a:p>
        </p:txBody>
      </p:sp>
    </p:spTree>
    <p:extLst>
      <p:ext uri="{BB962C8B-B14F-4D97-AF65-F5344CB8AC3E}">
        <p14:creationId xmlns:p14="http://schemas.microsoft.com/office/powerpoint/2010/main" val="1135005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48</a:t>
            </a:fld>
            <a:endParaRPr lang="zh-CN" altLang="en-US"/>
          </a:p>
        </p:txBody>
      </p:sp>
    </p:spTree>
    <p:extLst>
      <p:ext uri="{BB962C8B-B14F-4D97-AF65-F5344CB8AC3E}">
        <p14:creationId xmlns:p14="http://schemas.microsoft.com/office/powerpoint/2010/main" val="4066384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49</a:t>
            </a:fld>
            <a:endParaRPr lang="zh-CN" altLang="en-US"/>
          </a:p>
        </p:txBody>
      </p:sp>
    </p:spTree>
    <p:extLst>
      <p:ext uri="{BB962C8B-B14F-4D97-AF65-F5344CB8AC3E}">
        <p14:creationId xmlns:p14="http://schemas.microsoft.com/office/powerpoint/2010/main" val="200385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5</a:t>
            </a:fld>
            <a:endParaRPr lang="zh-CN" altLang="en-US"/>
          </a:p>
        </p:txBody>
      </p:sp>
    </p:spTree>
    <p:extLst>
      <p:ext uri="{BB962C8B-B14F-4D97-AF65-F5344CB8AC3E}">
        <p14:creationId xmlns:p14="http://schemas.microsoft.com/office/powerpoint/2010/main" val="1634902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面仅介绍数据结构的字段，有关方法详见</a:t>
            </a:r>
            <a:r>
              <a:rPr lang="en-US" altLang="zh-CN" sz="1200" kern="1200" dirty="0">
                <a:solidFill>
                  <a:schemeClr val="tx1"/>
                </a:solidFill>
                <a:effectLst/>
                <a:latin typeface="+mn-lt"/>
                <a:ea typeface="+mn-ea"/>
                <a:cs typeface="+mn-cs"/>
              </a:rPr>
              <a:t>4.2</a:t>
            </a:r>
            <a:r>
              <a:rPr lang="zh-CN" altLang="zh-CN" sz="1200" kern="1200" dirty="0">
                <a:solidFill>
                  <a:schemeClr val="tx1"/>
                </a:solidFill>
                <a:effectLst/>
                <a:latin typeface="+mn-lt"/>
                <a:ea typeface="+mn-ea"/>
                <a:cs typeface="+mn-cs"/>
              </a:rPr>
              <a:t>节。</a:t>
            </a:r>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50</a:t>
            </a:fld>
            <a:endParaRPr lang="zh-CN" altLang="en-US"/>
          </a:p>
        </p:txBody>
      </p:sp>
    </p:spTree>
    <p:extLst>
      <p:ext uri="{BB962C8B-B14F-4D97-AF65-F5344CB8AC3E}">
        <p14:creationId xmlns:p14="http://schemas.microsoft.com/office/powerpoint/2010/main" val="2153555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DD65FA-A3F2-4EE7-88F7-1A075C5CCCA1}" type="slidenum">
              <a:rPr lang="zh-CN" altLang="en-US" smtClean="0"/>
              <a:t>51</a:t>
            </a:fld>
            <a:endParaRPr lang="zh-CN" altLang="en-US"/>
          </a:p>
        </p:txBody>
      </p:sp>
    </p:spTree>
    <p:extLst>
      <p:ext uri="{BB962C8B-B14F-4D97-AF65-F5344CB8AC3E}">
        <p14:creationId xmlns:p14="http://schemas.microsoft.com/office/powerpoint/2010/main" val="3224969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a:t>
            </a:r>
            <a:r>
              <a:rPr lang="en-US" altLang="zh-CN" dirty="0"/>
              <a:t>QQF4D2CD6C74639</a:t>
            </a:r>
            <a:r>
              <a:rPr lang="zh-CN" altLang="en-US" dirty="0"/>
              <a:t>原创</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52</a:t>
            </a:fld>
            <a:endParaRPr lang="zh-CN" altLang="en-US"/>
          </a:p>
        </p:txBody>
      </p:sp>
    </p:spTree>
    <p:extLst>
      <p:ext uri="{BB962C8B-B14F-4D97-AF65-F5344CB8AC3E}">
        <p14:creationId xmlns:p14="http://schemas.microsoft.com/office/powerpoint/2010/main" val="266312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6</a:t>
            </a:fld>
            <a:endParaRPr lang="zh-CN" altLang="en-US"/>
          </a:p>
        </p:txBody>
      </p:sp>
    </p:spTree>
    <p:extLst>
      <p:ext uri="{BB962C8B-B14F-4D97-AF65-F5344CB8AC3E}">
        <p14:creationId xmlns:p14="http://schemas.microsoft.com/office/powerpoint/2010/main" val="170298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7</a:t>
            </a:fld>
            <a:endParaRPr lang="zh-CN" altLang="en-US"/>
          </a:p>
        </p:txBody>
      </p:sp>
    </p:spTree>
    <p:extLst>
      <p:ext uri="{BB962C8B-B14F-4D97-AF65-F5344CB8AC3E}">
        <p14:creationId xmlns:p14="http://schemas.microsoft.com/office/powerpoint/2010/main" val="152264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DD65FA-A3F2-4EE7-88F7-1A075C5CCCA1}" type="slidenum">
              <a:rPr lang="zh-CN" altLang="en-US" smtClean="0"/>
              <a:t>8</a:t>
            </a:fld>
            <a:endParaRPr lang="zh-CN" altLang="en-US"/>
          </a:p>
        </p:txBody>
      </p:sp>
    </p:spTree>
    <p:extLst>
      <p:ext uri="{BB962C8B-B14F-4D97-AF65-F5344CB8AC3E}">
        <p14:creationId xmlns:p14="http://schemas.microsoft.com/office/powerpoint/2010/main" val="27469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这一页就是大概介绍我们系统的总体结构，两个大模块就是前半部分的显示和后半部分的数据管理，这些名词和数据都是对照着需求分析表来的，可以参照下一页</a:t>
            </a:r>
            <a:r>
              <a:rPr lang="en-US" altLang="zh-CN" dirty="0"/>
              <a:t>ppt</a:t>
            </a:r>
            <a:r>
              <a:rPr lang="zh-CN" altLang="en-US" dirty="0"/>
              <a:t>里的表</a:t>
            </a:r>
          </a:p>
        </p:txBody>
      </p:sp>
      <p:sp>
        <p:nvSpPr>
          <p:cNvPr id="4" name="灯片编号占位符 3"/>
          <p:cNvSpPr>
            <a:spLocks noGrp="1"/>
          </p:cNvSpPr>
          <p:nvPr>
            <p:ph type="sldNum" sz="quarter" idx="10"/>
          </p:nvPr>
        </p:nvSpPr>
        <p:spPr/>
        <p:txBody>
          <a:bodyPr/>
          <a:lstStyle/>
          <a:p>
            <a:fld id="{5BDD65FA-A3F2-4EE7-88F7-1A075C5CCCA1}" type="slidenum">
              <a:rPr lang="zh-CN" altLang="en-US" smtClean="0"/>
              <a:t>9</a:t>
            </a:fld>
            <a:endParaRPr lang="zh-CN" altLang="en-US"/>
          </a:p>
        </p:txBody>
      </p:sp>
    </p:spTree>
    <p:extLst>
      <p:ext uri="{BB962C8B-B14F-4D97-AF65-F5344CB8AC3E}">
        <p14:creationId xmlns:p14="http://schemas.microsoft.com/office/powerpoint/2010/main" val="70141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lIns="68580" tIns="34290" rIns="68580" bIns="34290"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lIns="68580" tIns="34290" rIns="68580" bIns="34290"/>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080914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870944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lIns="68580" tIns="34290" rIns="68580" bIns="34290"/>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473309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6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内容占位符 2"/>
          <p:cNvSpPr>
            <a:spLocks noGrp="1"/>
          </p:cNvSpPr>
          <p:nvPr>
            <p:ph idx="1"/>
          </p:nvPr>
        </p:nvSpPr>
        <p:spPr>
          <a:xfrm>
            <a:off x="628650" y="1369219"/>
            <a:ext cx="78867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93966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a:prstGeom prst="rect">
            <a:avLst/>
          </a:prstGeom>
        </p:spPr>
        <p:txBody>
          <a:bodyPr lIns="68580" tIns="34290" rIns="68580" bIns="34290"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a:prstGeom prst="rect">
            <a:avLst/>
          </a:prstGeom>
        </p:spPr>
        <p:txBody>
          <a:bodyPr lIns="68580" tIns="34290" rIns="68580" bIns="34290"/>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8750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4320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a:prstGeom prst="rect">
            <a:avLst/>
          </a:prstGeom>
        </p:spPr>
        <p:txBody>
          <a:bodyPr lIns="68580" tIns="34290" rIns="68580" bIns="34290"/>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a:prstGeom prst="rect">
            <a:avLst/>
          </a:prstGeom>
        </p:spPr>
        <p:txBody>
          <a:bodyPr lIns="68580" tIns="34290" rIns="68580" bIns="34290"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a:prstGeom prst="rect">
            <a:avLst/>
          </a:prstGeom>
        </p:spPr>
        <p:txBody>
          <a:bodyPr lIns="68580" tIns="34290" rIns="68580" bIns="34290"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a:prstGeom prst="rect">
            <a:avLst/>
          </a:prstGeom>
        </p:spPr>
        <p:txBody>
          <a:bodyPr lIns="68580" tIns="34290" rIns="68580" bIns="3429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8" name="页脚占位符 7"/>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9" name="灯片编号占位符 8"/>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66377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lIns="68580" tIns="34290" rIns="68580" bIns="34290"/>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4" name="页脚占位符 3"/>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5" name="灯片编号占位符 4"/>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121739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3" name="页脚占位符 2"/>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4" name="灯片编号占位符 3"/>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420550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lIns="68580" tIns="34290" rIns="68580" bIns="34290"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lIns="68580" tIns="34290" rIns="68580" bIns="34290"/>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lIns="68580" tIns="34290" rIns="68580" bIns="34290"/>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32285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lIns="68580" tIns="34290" rIns="68580" bIns="34290"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lIns="68580" tIns="34290" rIns="68580" bIns="34290"/>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a:prstGeom prst="rect">
            <a:avLst/>
          </a:prstGeom>
        </p:spPr>
        <p:txBody>
          <a:bodyPr lIns="68580" tIns="34290" rIns="68580" bIns="34290"/>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3844"/>
          </a:xfrm>
          <a:prstGeom prst="rect">
            <a:avLst/>
          </a:prstGeom>
        </p:spPr>
        <p:txBody>
          <a:bodyPr lIns="68580" tIns="34290" rIns="68580" bIns="34290"/>
          <a:lstStyle/>
          <a:p>
            <a:fld id="{A733F4D1-0B0B-41B4-8F06-87BFD21786BE}" type="datetimeFigureOut">
              <a:rPr lang="zh-CN" altLang="en-US" smtClean="0"/>
              <a:t>2022/5/20</a:t>
            </a:fld>
            <a:endParaRPr lang="zh-CN" altLang="en-US"/>
          </a:p>
        </p:txBody>
      </p:sp>
      <p:sp>
        <p:nvSpPr>
          <p:cNvPr id="6" name="页脚占位符 5"/>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p>
        </p:txBody>
      </p:sp>
      <p:sp>
        <p:nvSpPr>
          <p:cNvPr id="7" name="灯片编号占位符 6"/>
          <p:cNvSpPr>
            <a:spLocks noGrp="1"/>
          </p:cNvSpPr>
          <p:nvPr>
            <p:ph type="sldNum" sz="quarter" idx="12"/>
          </p:nvPr>
        </p:nvSpPr>
        <p:spPr>
          <a:xfrm>
            <a:off x="6457950" y="4767263"/>
            <a:ext cx="2057400" cy="273844"/>
          </a:xfrm>
          <a:prstGeom prst="rect">
            <a:avLst/>
          </a:prstGeom>
        </p:spPr>
        <p:txBody>
          <a:bodyPr lIns="68580" tIns="34290" rIns="68580" bIns="34290"/>
          <a:lstStyle/>
          <a:p>
            <a:fld id="{8E54334C-E105-4F92-B004-CFE863D2A377}" type="slidenum">
              <a:rPr lang="zh-CN" altLang="en-US" smtClean="0"/>
              <a:t>‹#›</a:t>
            </a:fld>
            <a:endParaRPr lang="zh-CN" altLang="en-US"/>
          </a:p>
        </p:txBody>
      </p:sp>
    </p:spTree>
    <p:extLst>
      <p:ext uri="{BB962C8B-B14F-4D97-AF65-F5344CB8AC3E}">
        <p14:creationId xmlns:p14="http://schemas.microsoft.com/office/powerpoint/2010/main" val="245689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29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51A3A98B-CE1D-D242-88B3-CCAC194D030F}"/>
              </a:ext>
            </a:extLst>
          </p:cNvPr>
          <p:cNvSpPr/>
          <p:nvPr/>
        </p:nvSpPr>
        <p:spPr>
          <a:xfrm>
            <a:off x="673558" y="1665798"/>
            <a:ext cx="1009102" cy="2902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BDE14AA5-187E-C943-A19E-DE1B4D5BBBD0}"/>
              </a:ext>
            </a:extLst>
          </p:cNvPr>
          <p:cNvSpPr/>
          <p:nvPr/>
        </p:nvSpPr>
        <p:spPr>
          <a:xfrm>
            <a:off x="4596245" y="-14411"/>
            <a:ext cx="4547755" cy="5157911"/>
          </a:xfrm>
          <a:custGeom>
            <a:avLst/>
            <a:gdLst>
              <a:gd name="connsiteX0" fmla="*/ 0 w 4455779"/>
              <a:gd name="connsiteY0" fmla="*/ 0 h 5157911"/>
              <a:gd name="connsiteX1" fmla="*/ 4455779 w 4455779"/>
              <a:gd name="connsiteY1" fmla="*/ 0 h 5157911"/>
              <a:gd name="connsiteX2" fmla="*/ 4455779 w 4455779"/>
              <a:gd name="connsiteY2" fmla="*/ 5157911 h 5157911"/>
              <a:gd name="connsiteX3" fmla="*/ 0 w 4455779"/>
              <a:gd name="connsiteY3" fmla="*/ 5157911 h 5157911"/>
              <a:gd name="connsiteX4" fmla="*/ 0 w 4455779"/>
              <a:gd name="connsiteY4" fmla="*/ 0 h 5157911"/>
              <a:gd name="connsiteX0" fmla="*/ 3205 w 4458984"/>
              <a:gd name="connsiteY0" fmla="*/ 0 h 5157911"/>
              <a:gd name="connsiteX1" fmla="*/ 4458984 w 4458984"/>
              <a:gd name="connsiteY1" fmla="*/ 0 h 5157911"/>
              <a:gd name="connsiteX2" fmla="*/ 4458984 w 4458984"/>
              <a:gd name="connsiteY2" fmla="*/ 5157911 h 5157911"/>
              <a:gd name="connsiteX3" fmla="*/ 3205 w 4458984"/>
              <a:gd name="connsiteY3" fmla="*/ 5157911 h 5157911"/>
              <a:gd name="connsiteX4" fmla="*/ 0 w 4458984"/>
              <a:gd name="connsiteY4" fmla="*/ 2706240 h 5157911"/>
              <a:gd name="connsiteX5" fmla="*/ 3205 w 4458984"/>
              <a:gd name="connsiteY5" fmla="*/ 0 h 5157911"/>
              <a:gd name="connsiteX0" fmla="*/ 3 w 4455782"/>
              <a:gd name="connsiteY0" fmla="*/ 0 h 5157911"/>
              <a:gd name="connsiteX1" fmla="*/ 4455782 w 4455782"/>
              <a:gd name="connsiteY1" fmla="*/ 0 h 5157911"/>
              <a:gd name="connsiteX2" fmla="*/ 4455782 w 4455782"/>
              <a:gd name="connsiteY2" fmla="*/ 5157911 h 5157911"/>
              <a:gd name="connsiteX3" fmla="*/ 3 w 4455782"/>
              <a:gd name="connsiteY3" fmla="*/ 5157911 h 5157911"/>
              <a:gd name="connsiteX4" fmla="*/ 284474 w 4455782"/>
              <a:gd name="connsiteY4" fmla="*/ 2695966 h 5157911"/>
              <a:gd name="connsiteX5" fmla="*/ 3 w 4455782"/>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376942 w 4455782"/>
              <a:gd name="connsiteY4" fmla="*/ 2850078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5782" h="5157911">
                <a:moveTo>
                  <a:pt x="90601" y="10274"/>
                </a:moveTo>
                <a:lnTo>
                  <a:pt x="4455782" y="0"/>
                </a:lnTo>
                <a:lnTo>
                  <a:pt x="4455782" y="5157911"/>
                </a:lnTo>
                <a:lnTo>
                  <a:pt x="3" y="5157911"/>
                </a:lnTo>
                <a:cubicBezTo>
                  <a:pt x="-1065" y="4340687"/>
                  <a:pt x="416822" y="3821415"/>
                  <a:pt x="487673" y="2839804"/>
                </a:cubicBezTo>
                <a:cubicBezTo>
                  <a:pt x="-210824" y="1465114"/>
                  <a:pt x="89533" y="912354"/>
                  <a:pt x="90601" y="10274"/>
                </a:cubicBezTo>
                <a:close/>
              </a:path>
            </a:pathLst>
          </a:custGeom>
          <a:blipFill dpi="0" rotWithShape="1">
            <a:blip r:embed="rId3"/>
            <a:srcRect/>
            <a:stretch>
              <a:fillRect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平行四边形 21">
            <a:extLst>
              <a:ext uri="{FF2B5EF4-FFF2-40B4-BE49-F238E27FC236}">
                <a16:creationId xmlns:a16="http://schemas.microsoft.com/office/drawing/2014/main" id="{3610DD23-C8DA-E746-9509-14431BE177F7}"/>
              </a:ext>
            </a:extLst>
          </p:cNvPr>
          <p:cNvSpPr/>
          <p:nvPr/>
        </p:nvSpPr>
        <p:spPr>
          <a:xfrm>
            <a:off x="3967823" y="2762351"/>
            <a:ext cx="1989801" cy="2381149"/>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7" name="矩形 46"/>
          <p:cNvSpPr/>
          <p:nvPr/>
        </p:nvSpPr>
        <p:spPr>
          <a:xfrm>
            <a:off x="887375" y="1803730"/>
            <a:ext cx="3031671" cy="6663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矩形 51"/>
          <p:cNvSpPr/>
          <p:nvPr/>
        </p:nvSpPr>
        <p:spPr>
          <a:xfrm>
            <a:off x="230252" y="2652010"/>
            <a:ext cx="4131753" cy="716479"/>
          </a:xfrm>
          <a:prstGeom prst="rect">
            <a:avLst/>
          </a:prstGeom>
        </p:spPr>
        <p:txBody>
          <a:bodyPr wrap="square" lIns="51435" tIns="25718" rIns="51435" bIns="25718" anchor="ctr" anchorCtr="1">
            <a:spAutoFit/>
          </a:bodyPr>
          <a:lstStyle/>
          <a:p>
            <a:pPr>
              <a:lnSpc>
                <a:spcPct val="130000"/>
              </a:lnSpc>
            </a:pPr>
            <a:r>
              <a:rPr lang="zh-CN" altLang="en-US" sz="3600" b="1" dirty="0">
                <a:solidFill>
                  <a:schemeClr val="tx1">
                    <a:lumMod val="75000"/>
                    <a:lumOff val="25000"/>
                  </a:schemeClr>
                </a:solidFill>
                <a:cs typeface="+mn-ea"/>
                <a:sym typeface="+mn-lt"/>
              </a:rPr>
              <a:t>作业一概要设计</a:t>
            </a:r>
          </a:p>
        </p:txBody>
      </p:sp>
      <p:sp>
        <p:nvSpPr>
          <p:cNvPr id="9" name="矩形 8"/>
          <p:cNvSpPr/>
          <p:nvPr/>
        </p:nvSpPr>
        <p:spPr>
          <a:xfrm>
            <a:off x="1371187" y="1826006"/>
            <a:ext cx="2590783" cy="538161"/>
          </a:xfrm>
          <a:prstGeom prst="rect">
            <a:avLst/>
          </a:prstGeom>
        </p:spPr>
        <p:txBody>
          <a:bodyPr wrap="square">
            <a:spAutoFit/>
          </a:bodyPr>
          <a:lstStyle/>
          <a:p>
            <a:pPr>
              <a:lnSpc>
                <a:spcPct val="130000"/>
              </a:lnSpc>
            </a:pPr>
            <a:r>
              <a:rPr lang="en-US" altLang="zh-CN" sz="2400" dirty="0">
                <a:solidFill>
                  <a:schemeClr val="bg1"/>
                </a:solidFill>
                <a:latin typeface="Arial" panose="020B0604020202020204" pitchFamily="34" charset="0"/>
                <a:ea typeface="华文新魏" panose="02010800040101010101" pitchFamily="2" charset="-122"/>
                <a:cs typeface="Arial" panose="020B0604020202020204" pitchFamily="34" charset="0"/>
                <a:sym typeface="+mn-lt"/>
              </a:rPr>
              <a:t>GIS</a:t>
            </a:r>
            <a:r>
              <a:rPr lang="zh-CN" altLang="en-US" sz="2400" dirty="0">
                <a:solidFill>
                  <a:schemeClr val="bg1"/>
                </a:solidFill>
                <a:latin typeface="华文新魏" panose="02010800040101010101" pitchFamily="2" charset="-122"/>
                <a:ea typeface="华文新魏" panose="02010800040101010101" pitchFamily="2" charset="-122"/>
                <a:cs typeface="+mn-ea"/>
                <a:sym typeface="+mn-lt"/>
              </a:rPr>
              <a:t>设计与应用</a:t>
            </a:r>
          </a:p>
        </p:txBody>
      </p:sp>
      <p:sp>
        <p:nvSpPr>
          <p:cNvPr id="53" name="圆角矩形 52"/>
          <p:cNvSpPr/>
          <p:nvPr/>
        </p:nvSpPr>
        <p:spPr>
          <a:xfrm>
            <a:off x="374197"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4" name="圆角矩形 53"/>
          <p:cNvSpPr/>
          <p:nvPr/>
        </p:nvSpPr>
        <p:spPr>
          <a:xfrm>
            <a:off x="2250983"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9" name="矩形 58"/>
          <p:cNvSpPr/>
          <p:nvPr/>
        </p:nvSpPr>
        <p:spPr>
          <a:xfrm>
            <a:off x="511871" y="3964758"/>
            <a:ext cx="1492716" cy="261610"/>
          </a:xfrm>
          <a:prstGeom prst="rect">
            <a:avLst/>
          </a:prstGeom>
        </p:spPr>
        <p:txBody>
          <a:bodyPr wrap="none">
            <a:spAutoFit/>
          </a:bodyPr>
          <a:lstStyle/>
          <a:p>
            <a:r>
              <a:rPr lang="zh-CN" altLang="en-US" sz="1100" dirty="0">
                <a:solidFill>
                  <a:schemeClr val="bg1"/>
                </a:solidFill>
                <a:cs typeface="+mn-ea"/>
                <a:sym typeface="+mn-lt"/>
              </a:rPr>
              <a:t>主讲人：田力 贺群超</a:t>
            </a:r>
          </a:p>
        </p:txBody>
      </p:sp>
      <p:sp>
        <p:nvSpPr>
          <p:cNvPr id="64" name="矩形 63"/>
          <p:cNvSpPr/>
          <p:nvPr/>
        </p:nvSpPr>
        <p:spPr>
          <a:xfrm>
            <a:off x="2296129" y="3964758"/>
            <a:ext cx="1659429" cy="261610"/>
          </a:xfrm>
          <a:prstGeom prst="rect">
            <a:avLst/>
          </a:prstGeom>
        </p:spPr>
        <p:txBody>
          <a:bodyPr wrap="none">
            <a:spAutoFit/>
          </a:bodyPr>
          <a:lstStyle/>
          <a:p>
            <a:r>
              <a:rPr lang="zh-CN" altLang="en-US" sz="1100" dirty="0">
                <a:solidFill>
                  <a:schemeClr val="bg1"/>
                </a:solidFill>
                <a:cs typeface="+mn-ea"/>
                <a:sym typeface="+mn-lt"/>
              </a:rPr>
              <a:t>时间：</a:t>
            </a:r>
            <a:r>
              <a:rPr lang="en-US" altLang="zh-CN" sz="1100" dirty="0">
                <a:solidFill>
                  <a:schemeClr val="bg1"/>
                </a:solidFill>
                <a:cs typeface="+mn-ea"/>
                <a:sym typeface="+mn-lt"/>
              </a:rPr>
              <a:t>2022</a:t>
            </a:r>
            <a:r>
              <a:rPr lang="zh-CN" altLang="en-US" sz="1100" dirty="0">
                <a:solidFill>
                  <a:schemeClr val="bg1"/>
                </a:solidFill>
                <a:cs typeface="+mn-ea"/>
                <a:sym typeface="+mn-lt"/>
              </a:rPr>
              <a:t>年</a:t>
            </a:r>
            <a:r>
              <a:rPr lang="en-US" altLang="zh-CN" sz="1100" dirty="0">
                <a:solidFill>
                  <a:schemeClr val="bg1"/>
                </a:solidFill>
                <a:cs typeface="+mn-ea"/>
                <a:sym typeface="+mn-lt"/>
              </a:rPr>
              <a:t>05</a:t>
            </a:r>
            <a:r>
              <a:rPr lang="zh-CN" altLang="en-US" sz="1100" dirty="0">
                <a:solidFill>
                  <a:schemeClr val="bg1"/>
                </a:solidFill>
                <a:cs typeface="+mn-ea"/>
                <a:sym typeface="+mn-lt"/>
              </a:rPr>
              <a:t>月</a:t>
            </a:r>
            <a:r>
              <a:rPr lang="en-US" altLang="zh-CN" sz="1100" dirty="0">
                <a:solidFill>
                  <a:schemeClr val="bg1"/>
                </a:solidFill>
                <a:cs typeface="+mn-ea"/>
                <a:sym typeface="+mn-lt"/>
              </a:rPr>
              <a:t>20</a:t>
            </a:r>
            <a:r>
              <a:rPr lang="zh-CN" altLang="en-US" sz="1100" dirty="0">
                <a:solidFill>
                  <a:schemeClr val="bg1"/>
                </a:solidFill>
                <a:cs typeface="+mn-ea"/>
                <a:sym typeface="+mn-lt"/>
              </a:rPr>
              <a:t>日</a:t>
            </a:r>
          </a:p>
        </p:txBody>
      </p:sp>
      <p:sp>
        <p:nvSpPr>
          <p:cNvPr id="5" name="平行四边形 4">
            <a:extLst>
              <a:ext uri="{FF2B5EF4-FFF2-40B4-BE49-F238E27FC236}">
                <a16:creationId xmlns:a16="http://schemas.microsoft.com/office/drawing/2014/main" id="{AC655BD5-4D69-8C41-949D-67D8711D2FE4}"/>
              </a:ext>
            </a:extLst>
          </p:cNvPr>
          <p:cNvSpPr/>
          <p:nvPr/>
        </p:nvSpPr>
        <p:spPr>
          <a:xfrm>
            <a:off x="3919046" y="-14411"/>
            <a:ext cx="1315565" cy="1473341"/>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平行四边形 20">
            <a:extLst>
              <a:ext uri="{FF2B5EF4-FFF2-40B4-BE49-F238E27FC236}">
                <a16:creationId xmlns:a16="http://schemas.microsoft.com/office/drawing/2014/main" id="{E040B9D4-0B9D-EA40-A282-3F5B1AC21D71}"/>
              </a:ext>
            </a:extLst>
          </p:cNvPr>
          <p:cNvSpPr/>
          <p:nvPr/>
        </p:nvSpPr>
        <p:spPr>
          <a:xfrm rot="3251185" flipH="1">
            <a:off x="3337363" y="1674422"/>
            <a:ext cx="3219348" cy="888437"/>
          </a:xfrm>
          <a:prstGeom prst="parallelogram">
            <a:avLst>
              <a:gd name="adj" fmla="val 5465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矩形 14">
            <a:extLst>
              <a:ext uri="{FF2B5EF4-FFF2-40B4-BE49-F238E27FC236}">
                <a16:creationId xmlns:a16="http://schemas.microsoft.com/office/drawing/2014/main" id="{6E902F29-3A2A-47F9-ABF8-ED0796745535}"/>
              </a:ext>
            </a:extLst>
          </p:cNvPr>
          <p:cNvSpPr/>
          <p:nvPr/>
        </p:nvSpPr>
        <p:spPr>
          <a:xfrm>
            <a:off x="185106" y="3331295"/>
            <a:ext cx="4131753" cy="395302"/>
          </a:xfrm>
          <a:prstGeom prst="rect">
            <a:avLst/>
          </a:prstGeom>
        </p:spPr>
        <p:txBody>
          <a:bodyPr wrap="square" lIns="51435" tIns="25718" rIns="51435" bIns="25718" anchor="ctr" anchorCtr="1">
            <a:spAutoFit/>
          </a:bodyPr>
          <a:lstStyle/>
          <a:p>
            <a:pPr>
              <a:lnSpc>
                <a:spcPct val="130000"/>
              </a:lnSpc>
            </a:pP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（第</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3</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组）</a:t>
            </a:r>
          </a:p>
        </p:txBody>
      </p:sp>
    </p:spTree>
    <p:extLst>
      <p:ext uri="{BB962C8B-B14F-4D97-AF65-F5344CB8AC3E}">
        <p14:creationId xmlns:p14="http://schemas.microsoft.com/office/powerpoint/2010/main" val="544898243"/>
      </p:ext>
    </p:extLst>
  </p:cSld>
  <p:clrMapOvr>
    <a:masterClrMapping/>
  </p:clrMapOvr>
  <mc:AlternateContent xmlns:mc="http://schemas.openxmlformats.org/markup-compatibility/2006">
    <mc:Choice xmlns:p14="http://schemas.microsoft.com/office/powerpoint/2010/main" Requires="p14">
      <p:transition spd="slow" p14:dur="2000" advTm="4776"/>
    </mc:Choice>
    <mc:Fallback>
      <p:transition spd="slow" advTm="4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heel(1)">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anim calcmode="lin" valueType="num">
                                      <p:cBhvr>
                                        <p:cTn id="32" dur="1000" fill="hold"/>
                                        <p:tgtEl>
                                          <p:spTgt spid="64"/>
                                        </p:tgtEl>
                                        <p:attrNameLst>
                                          <p:attrName>ppt_x</p:attrName>
                                        </p:attrNameLst>
                                      </p:cBhvr>
                                      <p:tavLst>
                                        <p:tav tm="0">
                                          <p:val>
                                            <p:strVal val="#ppt_x"/>
                                          </p:val>
                                        </p:tav>
                                        <p:tav tm="100000">
                                          <p:val>
                                            <p:strVal val="#ppt_x"/>
                                          </p:val>
                                        </p:tav>
                                      </p:tavLst>
                                    </p:anim>
                                    <p:anim calcmode="lin" valueType="num">
                                      <p:cBhvr>
                                        <p:cTn id="33" dur="1000" fill="hold"/>
                                        <p:tgtEl>
                                          <p:spTgt spid="64"/>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1" presetClass="entr" presetSubtype="1"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500"/>
                                        <p:tgtEl>
                                          <p:spTgt spid="2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7" grpId="0" animBg="1"/>
      <p:bldP spid="52" grpId="0"/>
      <p:bldP spid="9" grpId="0"/>
      <p:bldP spid="53" grpId="0" animBg="1"/>
      <p:bldP spid="54" grpId="0" animBg="1"/>
      <p:bldP spid="59" grpId="0"/>
      <p:bldP spid="6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106182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类图总览</a:t>
            </a:r>
          </a:p>
        </p:txBody>
      </p:sp>
      <p:pic>
        <p:nvPicPr>
          <p:cNvPr id="9" name="图片 8">
            <a:extLst>
              <a:ext uri="{FF2B5EF4-FFF2-40B4-BE49-F238E27FC236}">
                <a16:creationId xmlns:a16="http://schemas.microsoft.com/office/drawing/2014/main" id="{A3DC4364-185C-41A4-9E6A-A9C107EA43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639" t="11913" r="-565"/>
          <a:stretch/>
        </p:blipFill>
        <p:spPr>
          <a:xfrm>
            <a:off x="891540" y="572601"/>
            <a:ext cx="7490640" cy="4530751"/>
          </a:xfrm>
          <a:prstGeom prst="rect">
            <a:avLst/>
          </a:prstGeom>
        </p:spPr>
      </p:pic>
      <p:sp>
        <p:nvSpPr>
          <p:cNvPr id="10" name="矩形 9">
            <a:extLst>
              <a:ext uri="{FF2B5EF4-FFF2-40B4-BE49-F238E27FC236}">
                <a16:creationId xmlns:a16="http://schemas.microsoft.com/office/drawing/2014/main" id="{827A0C92-D192-450D-AF31-67F8FE8C6FB3}"/>
              </a:ext>
            </a:extLst>
          </p:cNvPr>
          <p:cNvSpPr/>
          <p:nvPr/>
        </p:nvSpPr>
        <p:spPr>
          <a:xfrm>
            <a:off x="634246" y="572601"/>
            <a:ext cx="754380" cy="30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652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37015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实体类</a:t>
            </a:r>
            <a:r>
              <a:rPr lang="en-US" altLang="zh-CN" sz="1800" b="1" dirty="0">
                <a:solidFill>
                  <a:srgbClr val="FFC000"/>
                </a:solidFill>
                <a:cs typeface="+mn-ea"/>
                <a:sym typeface="+mn-lt"/>
              </a:rPr>
              <a:t>——</a:t>
            </a:r>
            <a:r>
              <a:rPr lang="zh-CN" altLang="en-US" sz="1800" b="1" dirty="0">
                <a:solidFill>
                  <a:srgbClr val="FFC000"/>
                </a:solidFill>
                <a:cs typeface="+mn-ea"/>
                <a:sym typeface="+mn-lt"/>
              </a:rPr>
              <a:t>数据组织，数据编辑</a:t>
            </a:r>
          </a:p>
        </p:txBody>
      </p:sp>
      <p:pic>
        <p:nvPicPr>
          <p:cNvPr id="3" name="图片 2">
            <a:extLst>
              <a:ext uri="{FF2B5EF4-FFF2-40B4-BE49-F238E27FC236}">
                <a16:creationId xmlns:a16="http://schemas.microsoft.com/office/drawing/2014/main" id="{C3B47011-F5CD-4DBD-99C9-0655F288ADB9}"/>
              </a:ext>
            </a:extLst>
          </p:cNvPr>
          <p:cNvPicPr>
            <a:picLocks noChangeAspect="1"/>
          </p:cNvPicPr>
          <p:nvPr/>
        </p:nvPicPr>
        <p:blipFill>
          <a:blip r:embed="rId4"/>
          <a:stretch>
            <a:fillRect/>
          </a:stretch>
        </p:blipFill>
        <p:spPr>
          <a:xfrm>
            <a:off x="450673" y="676546"/>
            <a:ext cx="6145290" cy="4466954"/>
          </a:xfrm>
          <a:prstGeom prst="rect">
            <a:avLst/>
          </a:prstGeom>
        </p:spPr>
      </p:pic>
      <p:sp>
        <p:nvSpPr>
          <p:cNvPr id="10" name="矩形 9">
            <a:extLst>
              <a:ext uri="{FF2B5EF4-FFF2-40B4-BE49-F238E27FC236}">
                <a16:creationId xmlns:a16="http://schemas.microsoft.com/office/drawing/2014/main" id="{3618AA7D-1D18-4441-BF64-F6846BCF87F3}"/>
              </a:ext>
            </a:extLst>
          </p:cNvPr>
          <p:cNvSpPr/>
          <p:nvPr/>
        </p:nvSpPr>
        <p:spPr>
          <a:xfrm>
            <a:off x="6619065" y="1010579"/>
            <a:ext cx="1958007" cy="2123658"/>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存储点，线，面数据的类</a:t>
            </a:r>
            <a:endParaRPr lang="en-US" altLang="zh-CN" sz="1600" b="1" dirty="0">
              <a:latin typeface="华文楷体" panose="02010600040101010101" pitchFamily="2" charset="-122"/>
              <a:ea typeface="华文楷体" panose="02010600040101010101" pitchFamily="2" charset="-122"/>
              <a:cs typeface="等线" panose="02010600030101010101" pitchFamily="2" charset="-122"/>
            </a:endParaRPr>
          </a:p>
          <a:p>
            <a:r>
              <a:rPr lang="en-US" altLang="zh-CN" dirty="0">
                <a:latin typeface="Times New Roman" panose="02020603050405020304" pitchFamily="18" charset="0"/>
                <a:cs typeface="Times New Roman" panose="02020603050405020304" pitchFamily="18" charset="0"/>
              </a:rPr>
              <a:t>moShape</a:t>
            </a:r>
          </a:p>
          <a:p>
            <a:r>
              <a:rPr lang="en-US" altLang="zh-CN" dirty="0">
                <a:latin typeface="Times New Roman" panose="02020603050405020304" pitchFamily="18" charset="0"/>
                <a:cs typeface="Times New Roman" panose="02020603050405020304" pitchFamily="18" charset="0"/>
              </a:rPr>
              <a:t>moGeometry</a:t>
            </a:r>
          </a:p>
          <a:p>
            <a:r>
              <a:rPr lang="en-US" altLang="zh-CN" dirty="0">
                <a:latin typeface="Times New Roman" panose="02020603050405020304" pitchFamily="18" charset="0"/>
                <a:cs typeface="Times New Roman" panose="02020603050405020304" pitchFamily="18" charset="0"/>
              </a:rPr>
              <a:t>moPoint</a:t>
            </a:r>
          </a:p>
          <a:p>
            <a:r>
              <a:rPr lang="en-US" altLang="zh-CN" dirty="0">
                <a:latin typeface="Times New Roman" panose="02020603050405020304" pitchFamily="18" charset="0"/>
                <a:cs typeface="Times New Roman" panose="02020603050405020304" pitchFamily="18" charset="0"/>
              </a:rPr>
              <a:t>moPoints</a:t>
            </a:r>
          </a:p>
          <a:p>
            <a:r>
              <a:rPr lang="en-US" altLang="zh-CN" dirty="0">
                <a:latin typeface="Times New Roman" panose="02020603050405020304" pitchFamily="18" charset="0"/>
                <a:cs typeface="Times New Roman" panose="02020603050405020304" pitchFamily="18" charset="0"/>
              </a:rPr>
              <a:t>moMultiPolygon</a:t>
            </a:r>
          </a:p>
          <a:p>
            <a:r>
              <a:rPr lang="en-US" altLang="zh-CN" dirty="0">
                <a:latin typeface="Times New Roman" panose="02020603050405020304" pitchFamily="18" charset="0"/>
                <a:cs typeface="Times New Roman" panose="02020603050405020304" pitchFamily="18" charset="0"/>
              </a:rPr>
              <a:t>moMultiPolyline</a:t>
            </a:r>
          </a:p>
          <a:p>
            <a:r>
              <a:rPr lang="en-US" altLang="zh-CN" dirty="0">
                <a:latin typeface="Times New Roman" panose="02020603050405020304" pitchFamily="18" charset="0"/>
                <a:cs typeface="Times New Roman" panose="02020603050405020304" pitchFamily="18" charset="0"/>
              </a:rPr>
              <a:t>moParts</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807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37015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实体类</a:t>
            </a:r>
            <a:r>
              <a:rPr lang="en-US" altLang="zh-CN" sz="1800" b="1" dirty="0">
                <a:solidFill>
                  <a:srgbClr val="FFC000"/>
                </a:solidFill>
                <a:cs typeface="+mn-ea"/>
                <a:sym typeface="+mn-lt"/>
              </a:rPr>
              <a:t>——</a:t>
            </a:r>
            <a:r>
              <a:rPr lang="zh-CN" altLang="en-US" sz="1800" b="1" dirty="0">
                <a:solidFill>
                  <a:srgbClr val="FFC000"/>
                </a:solidFill>
                <a:cs typeface="+mn-ea"/>
                <a:sym typeface="+mn-lt"/>
              </a:rPr>
              <a:t>数据组织，数据编辑</a:t>
            </a:r>
          </a:p>
        </p:txBody>
      </p:sp>
      <p:sp>
        <p:nvSpPr>
          <p:cNvPr id="10" name="矩形 9">
            <a:extLst>
              <a:ext uri="{FF2B5EF4-FFF2-40B4-BE49-F238E27FC236}">
                <a16:creationId xmlns:a16="http://schemas.microsoft.com/office/drawing/2014/main" id="{3618AA7D-1D18-4441-BF64-F6846BCF87F3}"/>
              </a:ext>
            </a:extLst>
          </p:cNvPr>
          <p:cNvSpPr/>
          <p:nvPr/>
        </p:nvSpPr>
        <p:spPr>
          <a:xfrm>
            <a:off x="401579" y="733049"/>
            <a:ext cx="8273029" cy="830997"/>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存储图层信息类</a:t>
            </a:r>
            <a:r>
              <a:rPr lang="zh-CN" altLang="en-US" sz="1600" dirty="0">
                <a:latin typeface="华文楷体" panose="02010600040101010101" pitchFamily="2" charset="-122"/>
                <a:ea typeface="华文楷体" panose="02010600040101010101" pitchFamily="2" charset="-122"/>
                <a:cs typeface="等线" panose="02010600030101010101" pitchFamily="2" charset="-122"/>
              </a:rPr>
              <a:t>：</a:t>
            </a:r>
            <a:r>
              <a:rPr lang="en-US" altLang="zh-CN" dirty="0">
                <a:latin typeface="Times New Roman" panose="02020603050405020304" pitchFamily="18" charset="0"/>
                <a:cs typeface="Times New Roman" panose="02020603050405020304" pitchFamily="18" charset="0"/>
              </a:rPr>
              <a:t>moMapLayer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moLayers</a:t>
            </a:r>
          </a:p>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对属性，字段的储存与组织</a:t>
            </a:r>
            <a:r>
              <a:rPr lang="zh-CN" altLang="en-US" sz="1600" dirty="0">
                <a:latin typeface="华文楷体" panose="02010600040101010101" pitchFamily="2" charset="-122"/>
                <a:ea typeface="华文楷体" panose="02010600040101010101" pitchFamily="2" charset="-122"/>
                <a:cs typeface="等线" panose="02010600030101010101" pitchFamily="2" charset="-122"/>
              </a:rPr>
              <a:t>：</a:t>
            </a:r>
            <a:r>
              <a:rPr lang="en-US" altLang="zh-CN" dirty="0">
                <a:latin typeface="Times New Roman" panose="02020603050405020304" pitchFamily="18" charset="0"/>
                <a:cs typeface="Times New Roman" panose="02020603050405020304" pitchFamily="18" charset="0"/>
              </a:rPr>
              <a:t>moAttributes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moFeature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moFeatures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moField</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moFields</a:t>
            </a:r>
          </a:p>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对坐标系信息的储存与组织</a:t>
            </a:r>
            <a:r>
              <a:rPr lang="zh-CN" altLang="en-US" sz="1600" dirty="0">
                <a:latin typeface="华文楷体" panose="02010600040101010101" pitchFamily="2" charset="-122"/>
                <a:ea typeface="华文楷体" panose="02010600040101010101" pitchFamily="2" charset="-122"/>
                <a:cs typeface="等线" panose="02010600030101010101" pitchFamily="2" charset="-122"/>
              </a:rPr>
              <a:t>：</a:t>
            </a:r>
            <a:r>
              <a:rPr lang="en-US" altLang="zh-CN" dirty="0">
                <a:latin typeface="Times New Roman" panose="02020603050405020304" pitchFamily="18" charset="0"/>
                <a:cs typeface="Times New Roman" panose="02020603050405020304" pitchFamily="18" charset="0"/>
              </a:rPr>
              <a:t>moProjectionCS</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874D9832-2A08-4AE8-91FB-A5FBEAAB353E}"/>
              </a:ext>
            </a:extLst>
          </p:cNvPr>
          <p:cNvPicPr>
            <a:picLocks noChangeAspect="1"/>
          </p:cNvPicPr>
          <p:nvPr/>
        </p:nvPicPr>
        <p:blipFill>
          <a:blip r:embed="rId4"/>
          <a:stretch>
            <a:fillRect/>
          </a:stretch>
        </p:blipFill>
        <p:spPr>
          <a:xfrm>
            <a:off x="315634" y="1575800"/>
            <a:ext cx="8711514" cy="3413319"/>
          </a:xfrm>
          <a:prstGeom prst="rect">
            <a:avLst/>
          </a:prstGeom>
        </p:spPr>
      </p:pic>
    </p:spTree>
    <p:extLst>
      <p:ext uri="{BB962C8B-B14F-4D97-AF65-F5344CB8AC3E}">
        <p14:creationId xmlns:p14="http://schemas.microsoft.com/office/powerpoint/2010/main" val="1637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13932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实体类</a:t>
            </a:r>
            <a:r>
              <a:rPr lang="en-US" altLang="zh-CN" sz="1800" b="1" dirty="0">
                <a:solidFill>
                  <a:srgbClr val="FFC000"/>
                </a:solidFill>
                <a:cs typeface="+mn-ea"/>
                <a:sym typeface="+mn-lt"/>
              </a:rPr>
              <a:t>——</a:t>
            </a:r>
            <a:r>
              <a:rPr lang="zh-CN" altLang="en-US" sz="1800" b="1" dirty="0">
                <a:solidFill>
                  <a:srgbClr val="FFC000"/>
                </a:solidFill>
                <a:cs typeface="+mn-ea"/>
                <a:sym typeface="+mn-lt"/>
              </a:rPr>
              <a:t>图层渲染信息存储</a:t>
            </a:r>
          </a:p>
        </p:txBody>
      </p:sp>
      <p:sp>
        <p:nvSpPr>
          <p:cNvPr id="8" name="矩形 7">
            <a:extLst>
              <a:ext uri="{FF2B5EF4-FFF2-40B4-BE49-F238E27FC236}">
                <a16:creationId xmlns:a16="http://schemas.microsoft.com/office/drawing/2014/main" id="{4846BBE6-3745-4C50-9A2E-7A367057F7D3}"/>
              </a:ext>
            </a:extLst>
          </p:cNvPr>
          <p:cNvSpPr/>
          <p:nvPr/>
        </p:nvSpPr>
        <p:spPr>
          <a:xfrm>
            <a:off x="480357" y="831796"/>
            <a:ext cx="6502101" cy="553998"/>
          </a:xfrm>
          <a:prstGeom prst="rect">
            <a:avLst/>
          </a:prstGeom>
        </p:spPr>
        <p:txBody>
          <a:bodyPr wrap="non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点，线，面符号绘制</a:t>
            </a:r>
            <a:endParaRPr lang="en-US" altLang="zh-CN" sz="1600" b="1" dirty="0">
              <a:latin typeface="华文楷体" panose="02010600040101010101" pitchFamily="2" charset="-122"/>
              <a:ea typeface="华文楷体" panose="02010600040101010101" pitchFamily="2" charset="-122"/>
              <a:cs typeface="等线" panose="02010600030101010101" pitchFamily="2" charset="-122"/>
            </a:endParaRPr>
          </a:p>
          <a:p>
            <a:r>
              <a:rPr lang="en-US" altLang="zh-CN" dirty="0">
                <a:latin typeface="Times New Roman" panose="02020603050405020304" pitchFamily="18" charset="0"/>
                <a:cs typeface="Times New Roman" panose="02020603050405020304" pitchFamily="18" charset="0"/>
              </a:rPr>
              <a:t>moSymbol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moSimpleMarkerSymbol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moSimpleFillSymbol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moSimpleLineSymbol</a:t>
            </a:r>
          </a:p>
        </p:txBody>
      </p:sp>
      <p:pic>
        <p:nvPicPr>
          <p:cNvPr id="5" name="图片 4">
            <a:extLst>
              <a:ext uri="{FF2B5EF4-FFF2-40B4-BE49-F238E27FC236}">
                <a16:creationId xmlns:a16="http://schemas.microsoft.com/office/drawing/2014/main" id="{0DB03559-3783-4638-ABE7-941892A4B887}"/>
              </a:ext>
            </a:extLst>
          </p:cNvPr>
          <p:cNvPicPr>
            <a:picLocks noChangeAspect="1"/>
          </p:cNvPicPr>
          <p:nvPr/>
        </p:nvPicPr>
        <p:blipFill>
          <a:blip r:embed="rId4"/>
          <a:stretch>
            <a:fillRect/>
          </a:stretch>
        </p:blipFill>
        <p:spPr>
          <a:xfrm>
            <a:off x="205361" y="1527073"/>
            <a:ext cx="8733277" cy="3109229"/>
          </a:xfrm>
          <a:prstGeom prst="rect">
            <a:avLst/>
          </a:prstGeom>
        </p:spPr>
      </p:pic>
      <p:pic>
        <p:nvPicPr>
          <p:cNvPr id="6" name="图片 5">
            <a:extLst>
              <a:ext uri="{FF2B5EF4-FFF2-40B4-BE49-F238E27FC236}">
                <a16:creationId xmlns:a16="http://schemas.microsoft.com/office/drawing/2014/main" id="{9366B2AA-30AA-4C78-B578-816DCDBE7DE2}"/>
              </a:ext>
            </a:extLst>
          </p:cNvPr>
          <p:cNvPicPr>
            <a:picLocks noChangeAspect="1"/>
          </p:cNvPicPr>
          <p:nvPr/>
        </p:nvPicPr>
        <p:blipFill>
          <a:blip r:embed="rId5"/>
          <a:stretch>
            <a:fillRect/>
          </a:stretch>
        </p:blipFill>
        <p:spPr>
          <a:xfrm>
            <a:off x="480357" y="4247648"/>
            <a:ext cx="2880610" cy="388654"/>
          </a:xfrm>
          <a:prstGeom prst="rect">
            <a:avLst/>
          </a:prstGeom>
        </p:spPr>
      </p:pic>
      <p:sp>
        <p:nvSpPr>
          <p:cNvPr id="9" name="椭圆 8">
            <a:extLst>
              <a:ext uri="{FF2B5EF4-FFF2-40B4-BE49-F238E27FC236}">
                <a16:creationId xmlns:a16="http://schemas.microsoft.com/office/drawing/2014/main" id="{6B53CCB8-0A7F-4E5E-8F56-086C81712A8F}"/>
              </a:ext>
            </a:extLst>
          </p:cNvPr>
          <p:cNvSpPr/>
          <p:nvPr/>
        </p:nvSpPr>
        <p:spPr>
          <a:xfrm>
            <a:off x="3311902" y="3753377"/>
            <a:ext cx="1544595" cy="49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13932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实体类</a:t>
            </a:r>
            <a:r>
              <a:rPr lang="en-US" altLang="zh-CN" sz="1800" b="1" dirty="0">
                <a:solidFill>
                  <a:srgbClr val="FFC000"/>
                </a:solidFill>
                <a:cs typeface="+mn-ea"/>
                <a:sym typeface="+mn-lt"/>
              </a:rPr>
              <a:t>——</a:t>
            </a:r>
            <a:r>
              <a:rPr lang="zh-CN" altLang="en-US" sz="1800" b="1" dirty="0">
                <a:solidFill>
                  <a:srgbClr val="FFC000"/>
                </a:solidFill>
                <a:cs typeface="+mn-ea"/>
                <a:sym typeface="+mn-lt"/>
              </a:rPr>
              <a:t>图层渲染信息存储</a:t>
            </a:r>
          </a:p>
        </p:txBody>
      </p:sp>
      <p:pic>
        <p:nvPicPr>
          <p:cNvPr id="3" name="图片 2">
            <a:extLst>
              <a:ext uri="{FF2B5EF4-FFF2-40B4-BE49-F238E27FC236}">
                <a16:creationId xmlns:a16="http://schemas.microsoft.com/office/drawing/2014/main" id="{EA5D29F2-7BEC-4382-93EE-D51229A621DE}"/>
              </a:ext>
            </a:extLst>
          </p:cNvPr>
          <p:cNvPicPr>
            <a:picLocks noChangeAspect="1"/>
          </p:cNvPicPr>
          <p:nvPr/>
        </p:nvPicPr>
        <p:blipFill rotWithShape="1">
          <a:blip r:embed="rId4"/>
          <a:srcRect l="2838" t="5283" r="1470" b="4277"/>
          <a:stretch/>
        </p:blipFill>
        <p:spPr>
          <a:xfrm>
            <a:off x="520192" y="1847459"/>
            <a:ext cx="7437559" cy="2570206"/>
          </a:xfrm>
          <a:prstGeom prst="rect">
            <a:avLst/>
          </a:prstGeom>
        </p:spPr>
      </p:pic>
      <p:sp>
        <p:nvSpPr>
          <p:cNvPr id="8" name="矩形 7">
            <a:extLst>
              <a:ext uri="{FF2B5EF4-FFF2-40B4-BE49-F238E27FC236}">
                <a16:creationId xmlns:a16="http://schemas.microsoft.com/office/drawing/2014/main" id="{4846BBE6-3745-4C50-9A2E-7A367057F7D3}"/>
              </a:ext>
            </a:extLst>
          </p:cNvPr>
          <p:cNvSpPr/>
          <p:nvPr/>
        </p:nvSpPr>
        <p:spPr>
          <a:xfrm>
            <a:off x="480357" y="831796"/>
            <a:ext cx="6613670" cy="1015663"/>
          </a:xfrm>
          <a:prstGeom prst="rect">
            <a:avLst/>
          </a:prstGeom>
        </p:spPr>
        <p:txBody>
          <a:bodyPr wrap="non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唯一值渲染，分级渲染，简单渲染</a:t>
            </a:r>
            <a:endParaRPr lang="en-US" altLang="zh-CN" sz="1600" b="1" dirty="0">
              <a:latin typeface="华文楷体" panose="02010600040101010101" pitchFamily="2" charset="-122"/>
              <a:ea typeface="华文楷体" panose="02010600040101010101" pitchFamily="2" charset="-122"/>
              <a:cs typeface="等线" panose="02010600030101010101" pitchFamily="2" charset="-122"/>
            </a:endParaRPr>
          </a:p>
          <a:p>
            <a:r>
              <a:rPr lang="en-US" altLang="zh-CN" dirty="0">
                <a:latin typeface="Times New Roman" panose="02020603050405020304" pitchFamily="18" charset="0"/>
                <a:cs typeface="Times New Roman" panose="02020603050405020304" pitchFamily="18" charset="0"/>
              </a:rPr>
              <a:t>moRenderer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moUniqueValueRenderer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moClassBreaksRenderer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moSimpleRenderer</a:t>
            </a:r>
            <a:endParaRPr lang="en-US" altLang="zh-CN" dirty="0">
              <a:latin typeface="Times New Roman" panose="02020603050405020304" pitchFamily="18" charset="0"/>
              <a:cs typeface="Times New Roman" panose="02020603050405020304" pitchFamily="18" charset="0"/>
            </a:endParaRPr>
          </a:p>
          <a:p>
            <a:r>
              <a:rPr lang="en-US" altLang="zh-CN" sz="1600" dirty="0">
                <a:latin typeface="华文楷体" panose="02010600040101010101" pitchFamily="2" charset="-122"/>
                <a:ea typeface="华文楷体" panose="02010600040101010101" pitchFamily="2" charset="-122"/>
              </a:rPr>
              <a:t>·</a:t>
            </a:r>
            <a:r>
              <a:rPr lang="zh-CN" altLang="en-US" sz="1600" b="1" dirty="0">
                <a:latin typeface="华文楷体" panose="02010600040101010101" pitchFamily="2" charset="-122"/>
                <a:ea typeface="华文楷体" panose="02010600040101010101" pitchFamily="2" charset="-122"/>
              </a:rPr>
              <a:t>标签绘制</a:t>
            </a:r>
            <a:endParaRPr lang="en-US" altLang="zh-CN" sz="1600" b="1" dirty="0">
              <a:latin typeface="华文楷体" panose="02010600040101010101" pitchFamily="2" charset="-122"/>
              <a:ea typeface="华文楷体" panose="02010600040101010101" pitchFamily="2" charset="-122"/>
            </a:endParaRPr>
          </a:p>
          <a:p>
            <a:r>
              <a:rPr lang="en-US" altLang="zh-CN" dirty="0" err="1">
                <a:latin typeface="Times New Roman" panose="02020603050405020304" pitchFamily="18" charset="0"/>
                <a:cs typeface="Times New Roman" panose="02020603050405020304" pitchFamily="18" charset="0"/>
              </a:rPr>
              <a:t>moTextSymbol</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moLabelRenderer</a:t>
            </a:r>
            <a:endParaRPr lang="zh-CN" altLang="en-US" sz="160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5366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221599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边界类</a:t>
            </a:r>
            <a:r>
              <a:rPr lang="en-US" altLang="zh-CN" sz="1800" b="1" dirty="0">
                <a:solidFill>
                  <a:srgbClr val="FFC000"/>
                </a:solidFill>
                <a:cs typeface="+mn-ea"/>
                <a:sym typeface="+mn-lt"/>
              </a:rPr>
              <a:t>——</a:t>
            </a:r>
            <a:r>
              <a:rPr lang="zh-CN" altLang="en-US" sz="1800" b="1" dirty="0">
                <a:solidFill>
                  <a:srgbClr val="FFC000"/>
                </a:solidFill>
                <a:cs typeface="+mn-ea"/>
                <a:sym typeface="+mn-lt"/>
              </a:rPr>
              <a:t>数据存取</a:t>
            </a:r>
          </a:p>
        </p:txBody>
      </p:sp>
      <p:sp>
        <p:nvSpPr>
          <p:cNvPr id="8" name="矩形 7">
            <a:extLst>
              <a:ext uri="{FF2B5EF4-FFF2-40B4-BE49-F238E27FC236}">
                <a16:creationId xmlns:a16="http://schemas.microsoft.com/office/drawing/2014/main" id="{2809CE0E-D14F-41E1-8020-5F94B1D05B5A}"/>
              </a:ext>
            </a:extLst>
          </p:cNvPr>
          <p:cNvSpPr/>
          <p:nvPr/>
        </p:nvSpPr>
        <p:spPr>
          <a:xfrm>
            <a:off x="401579" y="733049"/>
            <a:ext cx="8273029" cy="338554"/>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读取</a:t>
            </a:r>
            <a:r>
              <a:rPr lang="en-US" altLang="zh-CN" sz="1600" b="1" dirty="0">
                <a:latin typeface="华文楷体" panose="02010600040101010101" pitchFamily="2" charset="-122"/>
                <a:ea typeface="华文楷体" panose="02010600040101010101" pitchFamily="2" charset="-122"/>
                <a:cs typeface="等线" panose="02010600030101010101" pitchFamily="2" charset="-122"/>
              </a:rPr>
              <a:t>.</a:t>
            </a:r>
            <a:r>
              <a:rPr lang="en-US" altLang="zh-CN" sz="1600" b="1" dirty="0" err="1">
                <a:latin typeface="华文楷体" panose="02010600040101010101" pitchFamily="2" charset="-122"/>
                <a:ea typeface="华文楷体" panose="02010600040101010101" pitchFamily="2" charset="-122"/>
                <a:cs typeface="等线" panose="02010600030101010101" pitchFamily="2" charset="-122"/>
              </a:rPr>
              <a:t>shp</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图层文件：</a:t>
            </a:r>
            <a:r>
              <a:rPr lang="en-US" altLang="zh-CN" dirty="0" err="1">
                <a:latin typeface="Times New Roman" panose="02020603050405020304" pitchFamily="18" charset="0"/>
                <a:cs typeface="Times New Roman" panose="02020603050405020304" pitchFamily="18" charset="0"/>
              </a:rPr>
              <a:t>shpFileReader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shpFileHeader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shxFile</a:t>
            </a:r>
            <a:endParaRPr lang="en-US" altLang="zh-CN"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80D92D2-E542-494C-B3A9-689CAEAB1FDB}"/>
              </a:ext>
            </a:extLst>
          </p:cNvPr>
          <p:cNvPicPr>
            <a:picLocks noChangeAspect="1"/>
          </p:cNvPicPr>
          <p:nvPr/>
        </p:nvPicPr>
        <p:blipFill>
          <a:blip r:embed="rId4"/>
          <a:stretch>
            <a:fillRect/>
          </a:stretch>
        </p:blipFill>
        <p:spPr>
          <a:xfrm>
            <a:off x="1037353" y="1232051"/>
            <a:ext cx="5464013" cy="3475021"/>
          </a:xfrm>
          <a:prstGeom prst="rect">
            <a:avLst/>
          </a:prstGeom>
        </p:spPr>
      </p:pic>
    </p:spTree>
    <p:extLst>
      <p:ext uri="{BB962C8B-B14F-4D97-AF65-F5344CB8AC3E}">
        <p14:creationId xmlns:p14="http://schemas.microsoft.com/office/powerpoint/2010/main" val="189145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221599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边界类</a:t>
            </a:r>
            <a:r>
              <a:rPr lang="en-US" altLang="zh-CN" sz="1800" b="1" dirty="0">
                <a:solidFill>
                  <a:srgbClr val="FFC000"/>
                </a:solidFill>
                <a:cs typeface="+mn-ea"/>
                <a:sym typeface="+mn-lt"/>
              </a:rPr>
              <a:t>——</a:t>
            </a:r>
            <a:r>
              <a:rPr lang="zh-CN" altLang="en-US" sz="1800" b="1" dirty="0">
                <a:solidFill>
                  <a:srgbClr val="FFC000"/>
                </a:solidFill>
                <a:cs typeface="+mn-ea"/>
                <a:sym typeface="+mn-lt"/>
              </a:rPr>
              <a:t>数据存取</a:t>
            </a:r>
          </a:p>
        </p:txBody>
      </p:sp>
      <p:pic>
        <p:nvPicPr>
          <p:cNvPr id="3" name="图片 2">
            <a:extLst>
              <a:ext uri="{FF2B5EF4-FFF2-40B4-BE49-F238E27FC236}">
                <a16:creationId xmlns:a16="http://schemas.microsoft.com/office/drawing/2014/main" id="{C76BEA1F-9A41-4567-B8B7-0504D02063DC}"/>
              </a:ext>
            </a:extLst>
          </p:cNvPr>
          <p:cNvPicPr>
            <a:picLocks noChangeAspect="1"/>
          </p:cNvPicPr>
          <p:nvPr/>
        </p:nvPicPr>
        <p:blipFill>
          <a:blip r:embed="rId4"/>
          <a:stretch>
            <a:fillRect/>
          </a:stretch>
        </p:blipFill>
        <p:spPr>
          <a:xfrm>
            <a:off x="68190" y="1423930"/>
            <a:ext cx="4503810" cy="2491956"/>
          </a:xfrm>
          <a:prstGeom prst="rect">
            <a:avLst/>
          </a:prstGeom>
        </p:spPr>
      </p:pic>
      <p:sp>
        <p:nvSpPr>
          <p:cNvPr id="8" name="矩形 7">
            <a:extLst>
              <a:ext uri="{FF2B5EF4-FFF2-40B4-BE49-F238E27FC236}">
                <a16:creationId xmlns:a16="http://schemas.microsoft.com/office/drawing/2014/main" id="{2809CE0E-D14F-41E1-8020-5F94B1D05B5A}"/>
              </a:ext>
            </a:extLst>
          </p:cNvPr>
          <p:cNvSpPr/>
          <p:nvPr/>
        </p:nvSpPr>
        <p:spPr>
          <a:xfrm>
            <a:off x="401579" y="733049"/>
            <a:ext cx="8273029" cy="830997"/>
          </a:xfrm>
          <a:prstGeom prst="rect">
            <a:avLst/>
          </a:prstGeom>
        </p:spPr>
        <p:txBody>
          <a:bodyPr wrap="square">
            <a:spAutoFit/>
          </a:bodyPr>
          <a:lstStyle/>
          <a:p>
            <a:r>
              <a:rPr lang="en-US" altLang="zh-CN" sz="1600"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读取坐标系文件：</a:t>
            </a:r>
            <a:r>
              <a:rPr lang="en-US" altLang="zh-CN" dirty="0">
                <a:latin typeface="Times New Roman" panose="02020603050405020304" pitchFamily="18" charset="0"/>
                <a:cs typeface="Times New Roman" panose="02020603050405020304" pitchFamily="18" charset="0"/>
              </a:rPr>
              <a:t>moProjectionCS</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shpProjReader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gvProjFile</a:t>
            </a:r>
            <a:endParaRPr lang="en-US" altLang="zh-CN" dirty="0">
              <a:latin typeface="Times New Roman" panose="02020603050405020304" pitchFamily="18" charset="0"/>
              <a:cs typeface="Times New Roman" panose="02020603050405020304" pitchFamily="18" charset="0"/>
            </a:endParaRPr>
          </a:p>
          <a:p>
            <a:r>
              <a:rPr lang="en-US" altLang="zh-CN" sz="1600" b="1" dirty="0">
                <a:latin typeface="华文楷体" panose="02010600040101010101" pitchFamily="2" charset="-122"/>
                <a:ea typeface="华文楷体" panose="02010600040101010101" pitchFamily="2" charset="-122"/>
                <a:cs typeface="等线" panose="02010600030101010101" pitchFamily="2" charset="-122"/>
              </a:rPr>
              <a:t>·</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读取</a:t>
            </a:r>
            <a:r>
              <a:rPr lang="en-US" altLang="zh-CN" sz="1600" b="1" dirty="0">
                <a:latin typeface="华文楷体" panose="02010600040101010101" pitchFamily="2" charset="-122"/>
                <a:ea typeface="华文楷体" panose="02010600040101010101" pitchFamily="2" charset="-122"/>
                <a:cs typeface="等线" panose="02010600030101010101" pitchFamily="2" charset="-122"/>
              </a:rPr>
              <a:t>.</a:t>
            </a:r>
            <a:r>
              <a:rPr lang="en-US" altLang="zh-CN" sz="1600" b="1" dirty="0" err="1">
                <a:latin typeface="华文楷体" panose="02010600040101010101" pitchFamily="2" charset="-122"/>
                <a:ea typeface="华文楷体" panose="02010600040101010101" pitchFamily="2" charset="-122"/>
                <a:cs typeface="等线" panose="02010600030101010101" pitchFamily="2" charset="-122"/>
              </a:rPr>
              <a:t>dbf</a:t>
            </a:r>
            <a:r>
              <a:rPr lang="zh-CN" altLang="en-US" sz="1600" b="1" dirty="0">
                <a:latin typeface="华文楷体" panose="02010600040101010101" pitchFamily="2" charset="-122"/>
                <a:ea typeface="华文楷体" panose="02010600040101010101" pitchFamily="2" charset="-122"/>
                <a:cs typeface="等线" panose="02010600030101010101" pitchFamily="2" charset="-122"/>
              </a:rPr>
              <a:t>属性和字段文件：</a:t>
            </a:r>
            <a:r>
              <a:rPr lang="en-US" altLang="zh-CN" dirty="0" err="1">
                <a:latin typeface="Times New Roman" panose="02020603050405020304" pitchFamily="18" charset="0"/>
                <a:cs typeface="Times New Roman" panose="02020603050405020304" pitchFamily="18" charset="0"/>
              </a:rPr>
              <a:t>dbfFileManager</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dbfFileHeader</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moAttributes</a:t>
            </a: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E65D48DA-D43E-4FD6-BD95-C8B042EB7BE9}"/>
              </a:ext>
            </a:extLst>
          </p:cNvPr>
          <p:cNvPicPr>
            <a:picLocks noChangeAspect="1"/>
          </p:cNvPicPr>
          <p:nvPr/>
        </p:nvPicPr>
        <p:blipFill>
          <a:blip r:embed="rId5"/>
          <a:stretch>
            <a:fillRect/>
          </a:stretch>
        </p:blipFill>
        <p:spPr>
          <a:xfrm>
            <a:off x="3128858" y="2571750"/>
            <a:ext cx="5119112" cy="1644650"/>
          </a:xfrm>
          <a:prstGeom prst="rect">
            <a:avLst/>
          </a:prstGeom>
        </p:spPr>
      </p:pic>
    </p:spTree>
    <p:extLst>
      <p:ext uri="{BB962C8B-B14F-4D97-AF65-F5344CB8AC3E}">
        <p14:creationId xmlns:p14="http://schemas.microsoft.com/office/powerpoint/2010/main" val="276879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198515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边界类</a:t>
            </a:r>
            <a:r>
              <a:rPr lang="en-US" altLang="zh-CN" sz="1800" b="1" dirty="0">
                <a:solidFill>
                  <a:srgbClr val="FFC000"/>
                </a:solidFill>
                <a:cs typeface="+mn-ea"/>
                <a:sym typeface="+mn-lt"/>
              </a:rPr>
              <a:t>——</a:t>
            </a:r>
            <a:r>
              <a:rPr lang="zh-CN" altLang="en-US" sz="1800" b="1" dirty="0">
                <a:solidFill>
                  <a:srgbClr val="FFC000"/>
                </a:solidFill>
                <a:cs typeface="+mn-ea"/>
                <a:sym typeface="+mn-lt"/>
              </a:rPr>
              <a:t>窗体类</a:t>
            </a:r>
          </a:p>
        </p:txBody>
      </p:sp>
      <p:sp>
        <p:nvSpPr>
          <p:cNvPr id="10" name="矩形 9">
            <a:extLst>
              <a:ext uri="{FF2B5EF4-FFF2-40B4-BE49-F238E27FC236}">
                <a16:creationId xmlns:a16="http://schemas.microsoft.com/office/drawing/2014/main" id="{1F85B32C-033E-44F2-B8AD-63819493658C}"/>
              </a:ext>
            </a:extLst>
          </p:cNvPr>
          <p:cNvSpPr/>
          <p:nvPr/>
        </p:nvSpPr>
        <p:spPr>
          <a:xfrm>
            <a:off x="318752" y="902598"/>
            <a:ext cx="3101609" cy="307777"/>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·AttrTableForm</a:t>
            </a:r>
            <a:r>
              <a:rPr lang="zh-CN" altLang="en-US" b="1" dirty="0">
                <a:latin typeface="华文楷体" panose="02010600040101010101" pitchFamily="2" charset="-122"/>
                <a:ea typeface="华文楷体" panose="02010600040101010101" pitchFamily="2" charset="-122"/>
              </a:rPr>
              <a:t>属性表窗体类</a:t>
            </a:r>
            <a:endParaRPr lang="en-US" altLang="zh-CN" b="1" dirty="0">
              <a:latin typeface="华文楷体" panose="02010600040101010101" pitchFamily="2" charset="-122"/>
              <a:ea typeface="华文楷体" panose="02010600040101010101" pitchFamily="2" charset="-122"/>
            </a:endParaRPr>
          </a:p>
        </p:txBody>
      </p:sp>
      <p:pic>
        <p:nvPicPr>
          <p:cNvPr id="11" name="图片 10">
            <a:extLst>
              <a:ext uri="{FF2B5EF4-FFF2-40B4-BE49-F238E27FC236}">
                <a16:creationId xmlns:a16="http://schemas.microsoft.com/office/drawing/2014/main" id="{C58FF08D-364D-442F-89AC-8E91168341B8}"/>
              </a:ext>
            </a:extLst>
          </p:cNvPr>
          <p:cNvPicPr>
            <a:picLocks noChangeAspect="1"/>
          </p:cNvPicPr>
          <p:nvPr/>
        </p:nvPicPr>
        <p:blipFill>
          <a:blip r:embed="rId4"/>
          <a:stretch>
            <a:fillRect/>
          </a:stretch>
        </p:blipFill>
        <p:spPr>
          <a:xfrm>
            <a:off x="318752" y="1318237"/>
            <a:ext cx="3101609" cy="624894"/>
          </a:xfrm>
          <a:prstGeom prst="rect">
            <a:avLst/>
          </a:prstGeom>
        </p:spPr>
      </p:pic>
      <p:sp>
        <p:nvSpPr>
          <p:cNvPr id="12" name="矩形 11">
            <a:extLst>
              <a:ext uri="{FF2B5EF4-FFF2-40B4-BE49-F238E27FC236}">
                <a16:creationId xmlns:a16="http://schemas.microsoft.com/office/drawing/2014/main" id="{1FB5A548-9399-4B61-B805-E17A580107DD}"/>
              </a:ext>
            </a:extLst>
          </p:cNvPr>
          <p:cNvSpPr/>
          <p:nvPr/>
        </p:nvSpPr>
        <p:spPr>
          <a:xfrm>
            <a:off x="4678446" y="902597"/>
            <a:ext cx="6898298" cy="307777"/>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SelectByAttrForm</a:t>
            </a:r>
            <a:r>
              <a:rPr lang="zh-CN" altLang="en-US" b="1" dirty="0">
                <a:latin typeface="华文楷体" panose="02010600040101010101" pitchFamily="2" charset="-122"/>
                <a:ea typeface="华文楷体" panose="02010600040101010101" pitchFamily="2" charset="-122"/>
              </a:rPr>
              <a:t>按属性查询要素窗体</a:t>
            </a:r>
            <a:endParaRPr lang="en-US" altLang="zh-CN" b="1" dirty="0">
              <a:latin typeface="华文楷体" panose="02010600040101010101" pitchFamily="2" charset="-122"/>
              <a:ea typeface="华文楷体" panose="02010600040101010101" pitchFamily="2" charset="-122"/>
            </a:endParaRPr>
          </a:p>
        </p:txBody>
      </p:sp>
      <p:pic>
        <p:nvPicPr>
          <p:cNvPr id="13" name="图片 12">
            <a:extLst>
              <a:ext uri="{FF2B5EF4-FFF2-40B4-BE49-F238E27FC236}">
                <a16:creationId xmlns:a16="http://schemas.microsoft.com/office/drawing/2014/main" id="{72DA6D16-D5D0-432D-BC5C-253974B49FB8}"/>
              </a:ext>
            </a:extLst>
          </p:cNvPr>
          <p:cNvPicPr>
            <a:picLocks noChangeAspect="1"/>
          </p:cNvPicPr>
          <p:nvPr/>
        </p:nvPicPr>
        <p:blipFill>
          <a:blip r:embed="rId5"/>
          <a:stretch>
            <a:fillRect/>
          </a:stretch>
        </p:blipFill>
        <p:spPr>
          <a:xfrm>
            <a:off x="4572000" y="1271056"/>
            <a:ext cx="4322588" cy="1165961"/>
          </a:xfrm>
          <a:prstGeom prst="rect">
            <a:avLst/>
          </a:prstGeom>
        </p:spPr>
      </p:pic>
      <p:sp>
        <p:nvSpPr>
          <p:cNvPr id="14" name="矩形 13">
            <a:extLst>
              <a:ext uri="{FF2B5EF4-FFF2-40B4-BE49-F238E27FC236}">
                <a16:creationId xmlns:a16="http://schemas.microsoft.com/office/drawing/2014/main" id="{A554FD75-A6A5-4EC3-B383-4393A929226C}"/>
              </a:ext>
            </a:extLst>
          </p:cNvPr>
          <p:cNvSpPr/>
          <p:nvPr/>
        </p:nvSpPr>
        <p:spPr>
          <a:xfrm>
            <a:off x="318752" y="2129240"/>
            <a:ext cx="2608974" cy="307777"/>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a:t>
            </a:r>
            <a:r>
              <a:rPr lang="en-US" altLang="zh-CN" b="1" dirty="0" err="1">
                <a:latin typeface="华文楷体" panose="02010600040101010101" pitchFamily="2" charset="-122"/>
                <a:ea typeface="华文楷体" panose="02010600040101010101" pitchFamily="2" charset="-122"/>
              </a:rPr>
              <a:t>RenderForm</a:t>
            </a:r>
            <a:r>
              <a:rPr lang="zh-CN" altLang="en-US" b="1" dirty="0">
                <a:latin typeface="华文楷体" panose="02010600040101010101" pitchFamily="2" charset="-122"/>
                <a:ea typeface="华文楷体" panose="02010600040101010101" pitchFamily="2" charset="-122"/>
              </a:rPr>
              <a:t>图层渲染窗体</a:t>
            </a:r>
            <a:endParaRPr lang="en-US" altLang="zh-CN" b="1" dirty="0">
              <a:latin typeface="华文楷体" panose="02010600040101010101" pitchFamily="2" charset="-122"/>
              <a:ea typeface="华文楷体" panose="02010600040101010101" pitchFamily="2" charset="-122"/>
            </a:endParaRPr>
          </a:p>
        </p:txBody>
      </p:sp>
      <p:pic>
        <p:nvPicPr>
          <p:cNvPr id="15" name="图片 14">
            <a:extLst>
              <a:ext uri="{FF2B5EF4-FFF2-40B4-BE49-F238E27FC236}">
                <a16:creationId xmlns:a16="http://schemas.microsoft.com/office/drawing/2014/main" id="{FBBE999C-621C-4ADC-B87E-E5404283EDD5}"/>
              </a:ext>
            </a:extLst>
          </p:cNvPr>
          <p:cNvPicPr>
            <a:picLocks noChangeAspect="1"/>
          </p:cNvPicPr>
          <p:nvPr/>
        </p:nvPicPr>
        <p:blipFill>
          <a:blip r:embed="rId6"/>
          <a:stretch>
            <a:fillRect/>
          </a:stretch>
        </p:blipFill>
        <p:spPr>
          <a:xfrm>
            <a:off x="253205" y="2623126"/>
            <a:ext cx="3901778" cy="1165961"/>
          </a:xfrm>
          <a:prstGeom prst="rect">
            <a:avLst/>
          </a:prstGeom>
        </p:spPr>
      </p:pic>
    </p:spTree>
    <p:extLst>
      <p:ext uri="{BB962C8B-B14F-4D97-AF65-F5344CB8AC3E}">
        <p14:creationId xmlns:p14="http://schemas.microsoft.com/office/powerpoint/2010/main" val="341647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290848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控制类</a:t>
            </a:r>
            <a:r>
              <a:rPr lang="en-US" altLang="zh-CN" sz="1800" b="1" dirty="0">
                <a:solidFill>
                  <a:srgbClr val="FFC000"/>
                </a:solidFill>
                <a:cs typeface="+mn-ea"/>
                <a:sym typeface="+mn-lt"/>
              </a:rPr>
              <a:t>——</a:t>
            </a:r>
            <a:r>
              <a:rPr lang="zh-CN" altLang="en-US" sz="1800" b="1" dirty="0">
                <a:solidFill>
                  <a:srgbClr val="FFC000"/>
                </a:solidFill>
                <a:cs typeface="+mn-ea"/>
                <a:sym typeface="+mn-lt"/>
              </a:rPr>
              <a:t>可视化操作交互</a:t>
            </a:r>
          </a:p>
        </p:txBody>
      </p:sp>
      <p:sp>
        <p:nvSpPr>
          <p:cNvPr id="5" name="矩形 4">
            <a:extLst>
              <a:ext uri="{FF2B5EF4-FFF2-40B4-BE49-F238E27FC236}">
                <a16:creationId xmlns:a16="http://schemas.microsoft.com/office/drawing/2014/main" id="{8A884077-665A-4D40-9FC4-82B1CD55EFEC}"/>
              </a:ext>
            </a:extLst>
          </p:cNvPr>
          <p:cNvSpPr/>
          <p:nvPr/>
        </p:nvSpPr>
        <p:spPr>
          <a:xfrm>
            <a:off x="401579" y="773250"/>
            <a:ext cx="6898298" cy="738664"/>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Mainform主窗体类</a:t>
            </a:r>
            <a:endParaRPr lang="en-US" altLang="zh-CN" b="1"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负责建构可视化的窗体，并且对用户的操作进行传递</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87480B57-B025-489E-9BF4-A308145AC936}"/>
              </a:ext>
            </a:extLst>
          </p:cNvPr>
          <p:cNvPicPr>
            <a:picLocks noChangeAspect="1"/>
          </p:cNvPicPr>
          <p:nvPr/>
        </p:nvPicPr>
        <p:blipFill>
          <a:blip r:embed="rId4"/>
          <a:stretch>
            <a:fillRect/>
          </a:stretch>
        </p:blipFill>
        <p:spPr>
          <a:xfrm>
            <a:off x="520193" y="1511914"/>
            <a:ext cx="4354208" cy="1345202"/>
          </a:xfrm>
          <a:prstGeom prst="rect">
            <a:avLst/>
          </a:prstGeom>
        </p:spPr>
      </p:pic>
    </p:spTree>
    <p:extLst>
      <p:ext uri="{BB962C8B-B14F-4D97-AF65-F5344CB8AC3E}">
        <p14:creationId xmlns:p14="http://schemas.microsoft.com/office/powerpoint/2010/main" val="155116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290848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外部接口</a:t>
            </a:r>
            <a:r>
              <a:rPr lang="en-US" altLang="zh-CN" sz="1800" b="1" dirty="0">
                <a:solidFill>
                  <a:srgbClr val="FFC000"/>
                </a:solidFill>
                <a:cs typeface="+mn-ea"/>
                <a:sym typeface="+mn-lt"/>
              </a:rPr>
              <a:t>——</a:t>
            </a:r>
            <a:r>
              <a:rPr lang="zh-CN" altLang="en-US" sz="1800" b="1" dirty="0">
                <a:solidFill>
                  <a:srgbClr val="FFC000"/>
                </a:solidFill>
                <a:cs typeface="+mn-ea"/>
                <a:sym typeface="+mn-lt"/>
              </a:rPr>
              <a:t>操作系统接口</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a. </a:t>
            </a:r>
            <a:r>
              <a:rPr lang="zh-CN" altLang="en-US" dirty="0">
                <a:latin typeface="华文楷体" panose="02010600040101010101" pitchFamily="2" charset="-122"/>
                <a:ea typeface="华文楷体" panose="02010600040101010101" pitchFamily="2" charset="-122"/>
              </a:rPr>
              <a:t>剪切板的复制</a:t>
            </a:r>
            <a:endParaRPr lang="en-US" altLang="zh-CN" dirty="0">
              <a:latin typeface="华文楷体" panose="02010600040101010101" pitchFamily="2" charset="-122"/>
              <a:ea typeface="华文楷体" panose="02010600040101010101" pitchFamily="2" charset="-122"/>
            </a:endParaRPr>
          </a:p>
        </p:txBody>
      </p:sp>
      <p:sp>
        <p:nvSpPr>
          <p:cNvPr id="25" name="矩形 24">
            <a:extLst>
              <a:ext uri="{FF2B5EF4-FFF2-40B4-BE49-F238E27FC236}">
                <a16:creationId xmlns:a16="http://schemas.microsoft.com/office/drawing/2014/main" id="{A2939A73-AD1F-414B-A663-AAE6E63A9A30}"/>
              </a:ext>
            </a:extLst>
          </p:cNvPr>
          <p:cNvSpPr/>
          <p:nvPr/>
        </p:nvSpPr>
        <p:spPr>
          <a:xfrm>
            <a:off x="460885" y="2599748"/>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b. </a:t>
            </a:r>
            <a:r>
              <a:rPr lang="zh-CN" altLang="en-US" dirty="0">
                <a:latin typeface="华文楷体" panose="02010600040101010101" pitchFamily="2" charset="-122"/>
                <a:ea typeface="华文楷体" panose="02010600040101010101" pitchFamily="2" charset="-122"/>
              </a:rPr>
              <a:t>软件自定义格式文件的读入和输出</a:t>
            </a:r>
            <a:endParaRPr lang="en-US" altLang="zh-CN" dirty="0">
              <a:latin typeface="华文楷体" panose="02010600040101010101" pitchFamily="2" charset="-122"/>
              <a:ea typeface="华文楷体" panose="02010600040101010101" pitchFamily="2" charset="-122"/>
            </a:endParaRPr>
          </a:p>
        </p:txBody>
      </p:sp>
      <p:graphicFrame>
        <p:nvGraphicFramePr>
          <p:cNvPr id="15" name="表格 14">
            <a:extLst>
              <a:ext uri="{FF2B5EF4-FFF2-40B4-BE49-F238E27FC236}">
                <a16:creationId xmlns:a16="http://schemas.microsoft.com/office/drawing/2014/main" id="{73D9557E-3C4D-4B28-829C-C4F35E8A2CA5}"/>
              </a:ext>
            </a:extLst>
          </p:cNvPr>
          <p:cNvGraphicFramePr>
            <a:graphicFrameLocks noGrp="1"/>
          </p:cNvGraphicFramePr>
          <p:nvPr>
            <p:extLst>
              <p:ext uri="{D42A27DB-BD31-4B8C-83A1-F6EECF244321}">
                <p14:modId xmlns:p14="http://schemas.microsoft.com/office/powerpoint/2010/main" val="1883883233"/>
              </p:ext>
            </p:extLst>
          </p:nvPr>
        </p:nvGraphicFramePr>
        <p:xfrm>
          <a:off x="401261" y="1057965"/>
          <a:ext cx="5746249" cy="1474613"/>
        </p:xfrm>
        <a:graphic>
          <a:graphicData uri="http://schemas.openxmlformats.org/drawingml/2006/table">
            <a:tbl>
              <a:tblPr firstRow="1" firstCol="1" bandRow="1"/>
              <a:tblGrid>
                <a:gridCol w="2454762">
                  <a:extLst>
                    <a:ext uri="{9D8B030D-6E8A-4147-A177-3AD203B41FA5}">
                      <a16:colId xmlns:a16="http://schemas.microsoft.com/office/drawing/2014/main" val="2615729437"/>
                    </a:ext>
                  </a:extLst>
                </a:gridCol>
                <a:gridCol w="3291487">
                  <a:extLst>
                    <a:ext uri="{9D8B030D-6E8A-4147-A177-3AD203B41FA5}">
                      <a16:colId xmlns:a16="http://schemas.microsoft.com/office/drawing/2014/main" val="3724569283"/>
                    </a:ext>
                  </a:extLst>
                </a:gridCol>
              </a:tblGrid>
              <a:tr h="286417">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897146"/>
                  </a:ext>
                </a:extLst>
              </a:tr>
              <a:tr h="594098">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SetDataObject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(Object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obj,bool</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copy)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将目标对象</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obj</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放入剪贴板中，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并设置在程序运行结束后是否保留剪切板内容。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33729835"/>
                  </a:ext>
                </a:extLst>
              </a:tr>
              <a:tr h="59409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GetDataObject()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检索剪贴板中的数据，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支持任何格式的数据，返回</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IDataObject</a:t>
                      </a: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接口。</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4174015"/>
                  </a:ext>
                </a:extLst>
              </a:tr>
            </a:tbl>
          </a:graphicData>
        </a:graphic>
      </p:graphicFrame>
      <p:sp>
        <p:nvSpPr>
          <p:cNvPr id="16" name="Rectangle 7">
            <a:extLst>
              <a:ext uri="{FF2B5EF4-FFF2-40B4-BE49-F238E27FC236}">
                <a16:creationId xmlns:a16="http://schemas.microsoft.com/office/drawing/2014/main" id="{7B94811C-0103-499D-AA9E-204B5787813F}"/>
              </a:ext>
            </a:extLst>
          </p:cNvPr>
          <p:cNvSpPr>
            <a:spLocks noChangeArrowheads="1"/>
          </p:cNvSpPr>
          <p:nvPr/>
        </p:nvSpPr>
        <p:spPr bwMode="auto">
          <a:xfrm>
            <a:off x="401579" y="757818"/>
            <a:ext cx="99742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8">
            <a:extLst>
              <a:ext uri="{FF2B5EF4-FFF2-40B4-BE49-F238E27FC236}">
                <a16:creationId xmlns:a16="http://schemas.microsoft.com/office/drawing/2014/main" id="{4971C084-F79E-43D1-B4AC-26BD82101936}"/>
              </a:ext>
            </a:extLst>
          </p:cNvPr>
          <p:cNvSpPr>
            <a:spLocks noChangeArrowheads="1"/>
          </p:cNvSpPr>
          <p:nvPr/>
        </p:nvSpPr>
        <p:spPr bwMode="auto">
          <a:xfrm>
            <a:off x="401580" y="1058125"/>
            <a:ext cx="3291833"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表格 18">
            <a:extLst>
              <a:ext uri="{FF2B5EF4-FFF2-40B4-BE49-F238E27FC236}">
                <a16:creationId xmlns:a16="http://schemas.microsoft.com/office/drawing/2014/main" id="{177446A7-DCB6-4B99-AF9E-EE6B71DEE1A6}"/>
              </a:ext>
            </a:extLst>
          </p:cNvPr>
          <p:cNvGraphicFramePr>
            <a:graphicFrameLocks noGrp="1"/>
          </p:cNvGraphicFramePr>
          <p:nvPr>
            <p:extLst>
              <p:ext uri="{D42A27DB-BD31-4B8C-83A1-F6EECF244321}">
                <p14:modId xmlns:p14="http://schemas.microsoft.com/office/powerpoint/2010/main" val="324964280"/>
              </p:ext>
            </p:extLst>
          </p:nvPr>
        </p:nvGraphicFramePr>
        <p:xfrm>
          <a:off x="495186" y="2907525"/>
          <a:ext cx="5652324" cy="1584755"/>
        </p:xfrm>
        <a:graphic>
          <a:graphicData uri="http://schemas.openxmlformats.org/drawingml/2006/table">
            <a:tbl>
              <a:tblPr firstRow="1" firstCol="1" bandRow="1"/>
              <a:tblGrid>
                <a:gridCol w="2414638">
                  <a:extLst>
                    <a:ext uri="{9D8B030D-6E8A-4147-A177-3AD203B41FA5}">
                      <a16:colId xmlns:a16="http://schemas.microsoft.com/office/drawing/2014/main" val="2620892406"/>
                    </a:ext>
                  </a:extLst>
                </a:gridCol>
                <a:gridCol w="3237686">
                  <a:extLst>
                    <a:ext uri="{9D8B030D-6E8A-4147-A177-3AD203B41FA5}">
                      <a16:colId xmlns:a16="http://schemas.microsoft.com/office/drawing/2014/main" val="2688832472"/>
                    </a:ext>
                  </a:extLst>
                </a:gridCol>
              </a:tblGrid>
              <a:tr h="312314">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8832403"/>
                  </a:ext>
                </a:extLst>
              </a:tr>
              <a:tr h="64781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OpenFile(path As string) As moLayers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通过给定的文件路径读取本地数据文件，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返回一个</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moLayers</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对象以记录图形数据。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58311820"/>
                  </a:ext>
                </a:extLst>
              </a:tr>
              <a:tr h="31231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SaveFile(path As string)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将指定对象以自定义</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gvshp</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格式保存到指定路径。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89794212"/>
                  </a:ext>
                </a:extLst>
              </a:tr>
              <a:tr h="31231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SaveBitmap(path As string)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将指定对象输出成图片，并保存至指定路径。</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859838"/>
                  </a:ext>
                </a:extLst>
              </a:tr>
            </a:tbl>
          </a:graphicData>
        </a:graphic>
      </p:graphicFrame>
    </p:spTree>
    <p:extLst>
      <p:ext uri="{BB962C8B-B14F-4D97-AF65-F5344CB8AC3E}">
        <p14:creationId xmlns:p14="http://schemas.microsoft.com/office/powerpoint/2010/main" val="62646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PA-矩形 1"/>
          <p:cNvSpPr/>
          <p:nvPr>
            <p:custDataLst>
              <p:tags r:id="rId1"/>
            </p:custDataLst>
          </p:nvPr>
        </p:nvSpPr>
        <p:spPr>
          <a:xfrm>
            <a:off x="291828" y="168793"/>
            <a:ext cx="8612221" cy="4688732"/>
          </a:xfrm>
          <a:prstGeom prst="rect">
            <a:avLst/>
          </a:prstGeom>
          <a:solidFill>
            <a:schemeClr val="tx1">
              <a:lumMod val="75000"/>
              <a:lumOff val="25000"/>
            </a:schemeClr>
          </a:solidFill>
          <a:ln>
            <a:solidFill>
              <a:srgbClr val="334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4">
                  <a:lumMod val="20000"/>
                  <a:lumOff val="80000"/>
                </a:schemeClr>
              </a:solidFill>
              <a:cs typeface="+mn-ea"/>
              <a:sym typeface="+mn-lt"/>
            </a:endParaRPr>
          </a:p>
        </p:txBody>
      </p:sp>
      <p:sp>
        <p:nvSpPr>
          <p:cNvPr id="3" name="矩形 2"/>
          <p:cNvSpPr/>
          <p:nvPr/>
        </p:nvSpPr>
        <p:spPr>
          <a:xfrm>
            <a:off x="3671717" y="314797"/>
            <a:ext cx="1781137" cy="860621"/>
          </a:xfrm>
          <a:prstGeom prst="rect">
            <a:avLst/>
          </a:prstGeom>
        </p:spPr>
        <p:txBody>
          <a:bodyPr wrap="square" lIns="51435" tIns="25718" rIns="51435" bIns="25718" anchor="ctr" anchorCtr="1">
            <a:spAutoFit/>
          </a:bodyPr>
          <a:lstStyle/>
          <a:p>
            <a:pPr>
              <a:lnSpc>
                <a:spcPct val="130000"/>
              </a:lnSpc>
            </a:pPr>
            <a:r>
              <a:rPr lang="zh-CN" altLang="en-US" sz="4400" dirty="0">
                <a:solidFill>
                  <a:schemeClr val="accent4">
                    <a:lumMod val="20000"/>
                    <a:lumOff val="80000"/>
                  </a:schemeClr>
                </a:solidFill>
                <a:cs typeface="+mn-ea"/>
                <a:sym typeface="+mn-lt"/>
              </a:rPr>
              <a:t>目录</a:t>
            </a:r>
          </a:p>
        </p:txBody>
      </p:sp>
      <p:sp>
        <p:nvSpPr>
          <p:cNvPr id="6" name="PA-文本框 6"/>
          <p:cNvSpPr txBox="1"/>
          <p:nvPr>
            <p:custDataLst>
              <p:tags r:id="rId2"/>
            </p:custDataLst>
          </p:nvPr>
        </p:nvSpPr>
        <p:spPr>
          <a:xfrm>
            <a:off x="2065785" y="1956592"/>
            <a:ext cx="1061829"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任务概述</a:t>
            </a:r>
          </a:p>
        </p:txBody>
      </p:sp>
      <p:sp>
        <p:nvSpPr>
          <p:cNvPr id="8" name="PA-文本框 6"/>
          <p:cNvSpPr txBox="1"/>
          <p:nvPr>
            <p:custDataLst>
              <p:tags r:id="rId3"/>
            </p:custDataLst>
          </p:nvPr>
        </p:nvSpPr>
        <p:spPr>
          <a:xfrm>
            <a:off x="3489941" y="1958242"/>
            <a:ext cx="2215991" cy="346249"/>
          </a:xfrm>
          <a:prstGeom prst="rect">
            <a:avLst/>
          </a:prstGeom>
          <a:noFill/>
        </p:spPr>
        <p:txBody>
          <a:bodyPr wrap="none" lIns="68580" tIns="34290" rIns="68580" bIns="34290" rtlCol="0">
            <a:spAutoFit/>
          </a:bodyPr>
          <a:lstStyle/>
          <a:p>
            <a:r>
              <a:rPr lang="zh-CN" altLang="en-US" sz="1800" b="1" dirty="0">
                <a:solidFill>
                  <a:schemeClr val="accent4">
                    <a:lumMod val="20000"/>
                    <a:lumOff val="80000"/>
                  </a:schemeClr>
                </a:solidFill>
                <a:cs typeface="+mn-ea"/>
                <a:sym typeface="+mn-lt"/>
              </a:rPr>
              <a:t>系统结构及接口设计</a:t>
            </a:r>
          </a:p>
        </p:txBody>
      </p:sp>
      <p:sp>
        <p:nvSpPr>
          <p:cNvPr id="10" name="PA-文本框 6"/>
          <p:cNvSpPr txBox="1"/>
          <p:nvPr>
            <p:custDataLst>
              <p:tags r:id="rId4"/>
            </p:custDataLst>
          </p:nvPr>
        </p:nvSpPr>
        <p:spPr>
          <a:xfrm>
            <a:off x="5844777" y="1974592"/>
            <a:ext cx="1061829"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界面设计</a:t>
            </a:r>
          </a:p>
        </p:txBody>
      </p:sp>
      <p:sp>
        <p:nvSpPr>
          <p:cNvPr id="14" name="PA-矩形 13"/>
          <p:cNvSpPr/>
          <p:nvPr>
            <p:custDataLst>
              <p:tags r:id="rId5"/>
            </p:custDataLst>
          </p:nvPr>
        </p:nvSpPr>
        <p:spPr>
          <a:xfrm>
            <a:off x="2126305" y="1302485"/>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01</a:t>
            </a:r>
            <a:endParaRPr lang="zh-CN" altLang="en-US" sz="3600" dirty="0">
              <a:solidFill>
                <a:schemeClr val="accent4">
                  <a:lumMod val="20000"/>
                  <a:lumOff val="80000"/>
                </a:schemeClr>
              </a:solidFill>
              <a:cs typeface="+mn-ea"/>
              <a:sym typeface="+mn-lt"/>
            </a:endParaRPr>
          </a:p>
        </p:txBody>
      </p:sp>
      <p:sp>
        <p:nvSpPr>
          <p:cNvPr id="15" name="PA-矩形 14"/>
          <p:cNvSpPr/>
          <p:nvPr>
            <p:custDataLst>
              <p:tags r:id="rId6"/>
            </p:custDataLst>
          </p:nvPr>
        </p:nvSpPr>
        <p:spPr>
          <a:xfrm>
            <a:off x="4057482" y="1302061"/>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02</a:t>
            </a:r>
            <a:endParaRPr lang="zh-CN" altLang="en-US" sz="3600" dirty="0">
              <a:solidFill>
                <a:schemeClr val="accent4">
                  <a:lumMod val="20000"/>
                  <a:lumOff val="80000"/>
                </a:schemeClr>
              </a:solidFill>
              <a:cs typeface="+mn-ea"/>
              <a:sym typeface="+mn-lt"/>
            </a:endParaRPr>
          </a:p>
        </p:txBody>
      </p:sp>
      <p:sp>
        <p:nvSpPr>
          <p:cNvPr id="16" name="PA-矩形 15"/>
          <p:cNvSpPr/>
          <p:nvPr>
            <p:custDataLst>
              <p:tags r:id="rId7"/>
            </p:custDataLst>
          </p:nvPr>
        </p:nvSpPr>
        <p:spPr>
          <a:xfrm>
            <a:off x="5844777" y="1321579"/>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03</a:t>
            </a:r>
            <a:endParaRPr lang="zh-CN" altLang="en-US" sz="3600" dirty="0">
              <a:solidFill>
                <a:schemeClr val="accent4">
                  <a:lumMod val="20000"/>
                  <a:lumOff val="80000"/>
                </a:schemeClr>
              </a:solidFill>
              <a:cs typeface="+mn-ea"/>
              <a:sym typeface="+mn-lt"/>
            </a:endParaRPr>
          </a:p>
        </p:txBody>
      </p:sp>
      <p:cxnSp>
        <p:nvCxnSpPr>
          <p:cNvPr id="18" name="PA-直接连接符 17"/>
          <p:cNvCxnSpPr/>
          <p:nvPr>
            <p:custDataLst>
              <p:tags r:id="rId8"/>
            </p:custDataLst>
          </p:nvPr>
        </p:nvCxnSpPr>
        <p:spPr>
          <a:xfrm>
            <a:off x="2151222" y="2357157"/>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PA-直接连接符 18"/>
          <p:cNvCxnSpPr/>
          <p:nvPr>
            <p:custDataLst>
              <p:tags r:id="rId9"/>
            </p:custDataLst>
          </p:nvPr>
        </p:nvCxnSpPr>
        <p:spPr>
          <a:xfrm>
            <a:off x="4057482" y="2362617"/>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PA-直接连接符 19"/>
          <p:cNvCxnSpPr/>
          <p:nvPr>
            <p:custDataLst>
              <p:tags r:id="rId10"/>
            </p:custDataLst>
          </p:nvPr>
        </p:nvCxnSpPr>
        <p:spPr>
          <a:xfrm>
            <a:off x="5930214" y="2375157"/>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95588" y="1185806"/>
            <a:ext cx="1404699"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8848" y="3921553"/>
            <a:ext cx="3764351" cy="711863"/>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CONTENTS</a:t>
            </a:r>
            <a:endParaRPr lang="zh-CN" altLang="en-US" sz="3600" dirty="0">
              <a:solidFill>
                <a:schemeClr val="accent4">
                  <a:lumMod val="20000"/>
                  <a:lumOff val="80000"/>
                </a:schemeClr>
              </a:solidFill>
              <a:cs typeface="+mn-ea"/>
              <a:sym typeface="+mn-lt"/>
            </a:endParaRPr>
          </a:p>
        </p:txBody>
      </p:sp>
      <p:grpSp>
        <p:nvGrpSpPr>
          <p:cNvPr id="29" name="组合 28"/>
          <p:cNvGrpSpPr/>
          <p:nvPr/>
        </p:nvGrpSpPr>
        <p:grpSpPr>
          <a:xfrm flipH="1">
            <a:off x="478092" y="3381384"/>
            <a:ext cx="1971666" cy="1270361"/>
            <a:chOff x="6775450" y="3638189"/>
            <a:chExt cx="1971666" cy="1270361"/>
          </a:xfrm>
        </p:grpSpPr>
        <p:sp>
          <p:nvSpPr>
            <p:cNvPr id="30" name="矩形 29"/>
            <p:cNvSpPr/>
            <p:nvPr/>
          </p:nvSpPr>
          <p:spPr>
            <a:xfrm>
              <a:off x="8273076" y="4466962"/>
              <a:ext cx="432462" cy="4320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dirty="0">
                <a:solidFill>
                  <a:schemeClr val="accent4">
                    <a:lumMod val="20000"/>
                    <a:lumOff val="80000"/>
                  </a:schemeClr>
                </a:solidFill>
                <a:cs typeface="+mn-ea"/>
                <a:sym typeface="+mn-lt"/>
              </a:endParaRPr>
            </a:p>
          </p:txBody>
        </p:sp>
        <p:grpSp>
          <p:nvGrpSpPr>
            <p:cNvPr id="31" name="组合 30"/>
            <p:cNvGrpSpPr/>
            <p:nvPr/>
          </p:nvGrpSpPr>
          <p:grpSpPr>
            <a:xfrm>
              <a:off x="6775450" y="3638189"/>
              <a:ext cx="1971666" cy="1270361"/>
              <a:chOff x="6775450" y="3638189"/>
              <a:chExt cx="1971666" cy="1270361"/>
            </a:xfrm>
          </p:grpSpPr>
          <p:sp>
            <p:nvSpPr>
              <p:cNvPr id="32" name="任意多边形 31"/>
              <p:cNvSpPr/>
              <p:nvPr/>
            </p:nvSpPr>
            <p:spPr>
              <a:xfrm>
                <a:off x="6775450" y="3714750"/>
                <a:ext cx="1930400" cy="1193800"/>
              </a:xfrm>
              <a:custGeom>
                <a:avLst/>
                <a:gdLst>
                  <a:gd name="connsiteX0" fmla="*/ 1930400 w 1930400"/>
                  <a:gd name="connsiteY0" fmla="*/ 0 h 1193800"/>
                  <a:gd name="connsiteX1" fmla="*/ 1930400 w 1930400"/>
                  <a:gd name="connsiteY1" fmla="*/ 666750 h 1193800"/>
                  <a:gd name="connsiteX2" fmla="*/ 1397000 w 1930400"/>
                  <a:gd name="connsiteY2" fmla="*/ 666750 h 1193800"/>
                  <a:gd name="connsiteX3" fmla="*/ 1397000 w 1930400"/>
                  <a:gd name="connsiteY3" fmla="*/ 1193800 h 1193800"/>
                  <a:gd name="connsiteX4" fmla="*/ 0 w 1930400"/>
                  <a:gd name="connsiteY4" fmla="*/ 1193800 h 119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400" h="1193800">
                    <a:moveTo>
                      <a:pt x="1930400" y="0"/>
                    </a:moveTo>
                    <a:lnTo>
                      <a:pt x="1930400" y="666750"/>
                    </a:lnTo>
                    <a:lnTo>
                      <a:pt x="1397000" y="666750"/>
                    </a:lnTo>
                    <a:lnTo>
                      <a:pt x="1397000" y="1193800"/>
                    </a:lnTo>
                    <a:lnTo>
                      <a:pt x="0" y="1193800"/>
                    </a:lnTo>
                  </a:path>
                </a:pathLst>
              </a:cu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4">
                      <a:lumMod val="20000"/>
                      <a:lumOff val="80000"/>
                    </a:schemeClr>
                  </a:solidFill>
                  <a:cs typeface="+mn-ea"/>
                  <a:sym typeface="+mn-lt"/>
                </a:endParaRPr>
              </a:p>
            </p:txBody>
          </p:sp>
          <p:sp>
            <p:nvSpPr>
              <p:cNvPr id="33" name="椭圆 32"/>
              <p:cNvSpPr/>
              <p:nvPr/>
            </p:nvSpPr>
            <p:spPr>
              <a:xfrm>
                <a:off x="8662988" y="3638189"/>
                <a:ext cx="84128" cy="84128"/>
              </a:xfrm>
              <a:prstGeom prst="ellips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4">
                      <a:lumMod val="20000"/>
                      <a:lumOff val="80000"/>
                    </a:schemeClr>
                  </a:solidFill>
                  <a:cs typeface="+mn-ea"/>
                  <a:sym typeface="+mn-lt"/>
                </a:endParaRPr>
              </a:p>
            </p:txBody>
          </p:sp>
        </p:grpSp>
      </p:grpSp>
      <p:sp>
        <p:nvSpPr>
          <p:cNvPr id="26" name="PA-文本框 6">
            <a:extLst>
              <a:ext uri="{FF2B5EF4-FFF2-40B4-BE49-F238E27FC236}">
                <a16:creationId xmlns:a16="http://schemas.microsoft.com/office/drawing/2014/main" id="{A082CB1D-5B79-4CE9-ACE9-5AE6FDE44197}"/>
              </a:ext>
            </a:extLst>
          </p:cNvPr>
          <p:cNvSpPr txBox="1"/>
          <p:nvPr>
            <p:custDataLst>
              <p:tags r:id="rId11"/>
            </p:custDataLst>
          </p:nvPr>
        </p:nvSpPr>
        <p:spPr>
          <a:xfrm>
            <a:off x="1719536" y="3069920"/>
            <a:ext cx="1754326"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空间数据库设计</a:t>
            </a:r>
          </a:p>
        </p:txBody>
      </p:sp>
      <p:sp>
        <p:nvSpPr>
          <p:cNvPr id="27" name="PA-文本框 6">
            <a:extLst>
              <a:ext uri="{FF2B5EF4-FFF2-40B4-BE49-F238E27FC236}">
                <a16:creationId xmlns:a16="http://schemas.microsoft.com/office/drawing/2014/main" id="{6423A48A-1B91-417E-A4A4-EA88D8D6D894}"/>
              </a:ext>
            </a:extLst>
          </p:cNvPr>
          <p:cNvSpPr txBox="1"/>
          <p:nvPr>
            <p:custDataLst>
              <p:tags r:id="rId12"/>
            </p:custDataLst>
          </p:nvPr>
        </p:nvSpPr>
        <p:spPr>
          <a:xfrm>
            <a:off x="4009786" y="3069920"/>
            <a:ext cx="1061829" cy="346249"/>
          </a:xfrm>
          <a:prstGeom prst="rect">
            <a:avLst/>
          </a:prstGeom>
          <a:noFill/>
        </p:spPr>
        <p:txBody>
          <a:bodyPr wrap="none" lIns="68580" tIns="34290" rIns="68580" bIns="34290" rtlCol="0">
            <a:spAutoFit/>
          </a:bodyPr>
          <a:lstStyle/>
          <a:p>
            <a:r>
              <a:rPr lang="zh-CN" altLang="en-US" sz="1800" b="1" dirty="0">
                <a:solidFill>
                  <a:schemeClr val="accent4">
                    <a:lumMod val="20000"/>
                    <a:lumOff val="80000"/>
                  </a:schemeClr>
                </a:solidFill>
                <a:cs typeface="+mn-ea"/>
                <a:sym typeface="+mn-lt"/>
              </a:rPr>
              <a:t>运行设计</a:t>
            </a:r>
          </a:p>
        </p:txBody>
      </p:sp>
      <p:sp>
        <p:nvSpPr>
          <p:cNvPr id="34" name="PA-文本框 6">
            <a:extLst>
              <a:ext uri="{FF2B5EF4-FFF2-40B4-BE49-F238E27FC236}">
                <a16:creationId xmlns:a16="http://schemas.microsoft.com/office/drawing/2014/main" id="{96A0CD08-3CB1-4BBF-95DB-49766969869B}"/>
              </a:ext>
            </a:extLst>
          </p:cNvPr>
          <p:cNvSpPr txBox="1"/>
          <p:nvPr>
            <p:custDataLst>
              <p:tags r:id="rId13"/>
            </p:custDataLst>
          </p:nvPr>
        </p:nvSpPr>
        <p:spPr>
          <a:xfrm>
            <a:off x="5511351" y="3080246"/>
            <a:ext cx="1754326" cy="346249"/>
          </a:xfrm>
          <a:prstGeom prst="rect">
            <a:avLst/>
          </a:prstGeom>
          <a:noFill/>
        </p:spPr>
        <p:txBody>
          <a:bodyPr wrap="none" lIns="68580" tIns="34290" rIns="68580" bIns="34290" rtlCol="0">
            <a:spAutoFit/>
          </a:bodyPr>
          <a:lstStyle>
            <a:defPPr>
              <a:defRPr lang="zh-CN"/>
            </a:defPPr>
            <a:lvl1pPr>
              <a:defRPr sz="1800" b="1">
                <a:solidFill>
                  <a:schemeClr val="bg1"/>
                </a:solidFill>
                <a:latin typeface="方正正黑简体" panose="02000000000000000000" pitchFamily="2" charset="-122"/>
                <a:ea typeface="方正正黑简体" panose="02000000000000000000" pitchFamily="2" charset="-122"/>
                <a:cs typeface="+mn-ea"/>
              </a:defRPr>
            </a:lvl1pPr>
          </a:lstStyle>
          <a:p>
            <a:r>
              <a:rPr lang="zh-CN" altLang="en-US" dirty="0">
                <a:solidFill>
                  <a:schemeClr val="accent4">
                    <a:lumMod val="20000"/>
                    <a:lumOff val="80000"/>
                  </a:schemeClr>
                </a:solidFill>
                <a:latin typeface="+mn-lt"/>
                <a:ea typeface="+mn-ea"/>
                <a:sym typeface="+mn-lt"/>
              </a:rPr>
              <a:t>项目进度与分工</a:t>
            </a:r>
          </a:p>
        </p:txBody>
      </p:sp>
      <p:cxnSp>
        <p:nvCxnSpPr>
          <p:cNvPr id="35" name="PA-直接连接符 17">
            <a:extLst>
              <a:ext uri="{FF2B5EF4-FFF2-40B4-BE49-F238E27FC236}">
                <a16:creationId xmlns:a16="http://schemas.microsoft.com/office/drawing/2014/main" id="{BB5914EA-5D32-4450-9EBD-58229F50152B}"/>
              </a:ext>
            </a:extLst>
          </p:cNvPr>
          <p:cNvCxnSpPr/>
          <p:nvPr>
            <p:custDataLst>
              <p:tags r:id="rId14"/>
            </p:custDataLst>
          </p:nvPr>
        </p:nvCxnSpPr>
        <p:spPr>
          <a:xfrm>
            <a:off x="2151222" y="3470485"/>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PA-直接连接符 18">
            <a:extLst>
              <a:ext uri="{FF2B5EF4-FFF2-40B4-BE49-F238E27FC236}">
                <a16:creationId xmlns:a16="http://schemas.microsoft.com/office/drawing/2014/main" id="{E978FB3F-7A10-42ED-9F8E-BD3432740436}"/>
              </a:ext>
            </a:extLst>
          </p:cNvPr>
          <p:cNvCxnSpPr/>
          <p:nvPr>
            <p:custDataLst>
              <p:tags r:id="rId15"/>
            </p:custDataLst>
          </p:nvPr>
        </p:nvCxnSpPr>
        <p:spPr>
          <a:xfrm>
            <a:off x="4057482" y="3475945"/>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PA-直接连接符 19">
            <a:extLst>
              <a:ext uri="{FF2B5EF4-FFF2-40B4-BE49-F238E27FC236}">
                <a16:creationId xmlns:a16="http://schemas.microsoft.com/office/drawing/2014/main" id="{ABCA8DCB-6DC1-4269-BEB3-642253DF8351}"/>
              </a:ext>
            </a:extLst>
          </p:cNvPr>
          <p:cNvCxnSpPr/>
          <p:nvPr>
            <p:custDataLst>
              <p:tags r:id="rId16"/>
            </p:custDataLst>
          </p:nvPr>
        </p:nvCxnSpPr>
        <p:spPr>
          <a:xfrm>
            <a:off x="5930214" y="3488485"/>
            <a:ext cx="916601" cy="0"/>
          </a:xfrm>
          <a:prstGeom prst="line">
            <a:avLst/>
          </a:prstGeom>
          <a:ln w="285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8" name="PA-矩形 13">
            <a:extLst>
              <a:ext uri="{FF2B5EF4-FFF2-40B4-BE49-F238E27FC236}">
                <a16:creationId xmlns:a16="http://schemas.microsoft.com/office/drawing/2014/main" id="{94F938A5-59A5-4996-8979-4210129F830C}"/>
              </a:ext>
            </a:extLst>
          </p:cNvPr>
          <p:cNvSpPr/>
          <p:nvPr>
            <p:custDataLst>
              <p:tags r:id="rId17"/>
            </p:custDataLst>
          </p:nvPr>
        </p:nvSpPr>
        <p:spPr>
          <a:xfrm>
            <a:off x="2126305" y="2419422"/>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04</a:t>
            </a:r>
            <a:endParaRPr lang="zh-CN" altLang="en-US" sz="3600" dirty="0">
              <a:solidFill>
                <a:schemeClr val="accent4">
                  <a:lumMod val="20000"/>
                  <a:lumOff val="80000"/>
                </a:schemeClr>
              </a:solidFill>
              <a:cs typeface="+mn-ea"/>
              <a:sym typeface="+mn-lt"/>
            </a:endParaRPr>
          </a:p>
        </p:txBody>
      </p:sp>
      <p:sp>
        <p:nvSpPr>
          <p:cNvPr id="39" name="PA-矩形 14">
            <a:extLst>
              <a:ext uri="{FF2B5EF4-FFF2-40B4-BE49-F238E27FC236}">
                <a16:creationId xmlns:a16="http://schemas.microsoft.com/office/drawing/2014/main" id="{8A192425-1CCF-4CA5-9448-15740C92BAD2}"/>
              </a:ext>
            </a:extLst>
          </p:cNvPr>
          <p:cNvSpPr/>
          <p:nvPr>
            <p:custDataLst>
              <p:tags r:id="rId18"/>
            </p:custDataLst>
          </p:nvPr>
        </p:nvSpPr>
        <p:spPr>
          <a:xfrm>
            <a:off x="4057482" y="2418998"/>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05</a:t>
            </a:r>
            <a:endParaRPr lang="zh-CN" altLang="en-US" sz="3600" dirty="0">
              <a:solidFill>
                <a:schemeClr val="accent4">
                  <a:lumMod val="20000"/>
                  <a:lumOff val="80000"/>
                </a:schemeClr>
              </a:solidFill>
              <a:cs typeface="+mn-ea"/>
              <a:sym typeface="+mn-lt"/>
            </a:endParaRPr>
          </a:p>
        </p:txBody>
      </p:sp>
      <p:sp>
        <p:nvSpPr>
          <p:cNvPr id="40" name="PA-矩形 15">
            <a:extLst>
              <a:ext uri="{FF2B5EF4-FFF2-40B4-BE49-F238E27FC236}">
                <a16:creationId xmlns:a16="http://schemas.microsoft.com/office/drawing/2014/main" id="{90AF9C56-8238-4655-8295-F3FE475E28A5}"/>
              </a:ext>
            </a:extLst>
          </p:cNvPr>
          <p:cNvSpPr/>
          <p:nvPr>
            <p:custDataLst>
              <p:tags r:id="rId19"/>
            </p:custDataLst>
          </p:nvPr>
        </p:nvSpPr>
        <p:spPr>
          <a:xfrm>
            <a:off x="5844777" y="2438516"/>
            <a:ext cx="966438" cy="697180"/>
          </a:xfrm>
          <a:prstGeom prst="rect">
            <a:avLst/>
          </a:prstGeom>
        </p:spPr>
        <p:txBody>
          <a:bodyPr wrap="square" lIns="51435" tIns="25718" rIns="51435" bIns="25718" anchor="ctr" anchorCtr="1">
            <a:spAutoFit/>
          </a:bodyPr>
          <a:lstStyle/>
          <a:p>
            <a:pPr>
              <a:lnSpc>
                <a:spcPct val="130000"/>
              </a:lnSpc>
            </a:pPr>
            <a:r>
              <a:rPr lang="en-US" altLang="zh-CN" sz="3600" dirty="0">
                <a:solidFill>
                  <a:schemeClr val="accent4">
                    <a:lumMod val="20000"/>
                    <a:lumOff val="80000"/>
                  </a:schemeClr>
                </a:solidFill>
                <a:cs typeface="+mn-ea"/>
                <a:sym typeface="+mn-lt"/>
              </a:rPr>
              <a:t>06</a:t>
            </a:r>
            <a:endParaRPr lang="zh-CN" altLang="en-US" sz="3600" dirty="0">
              <a:solidFill>
                <a:schemeClr val="accent4">
                  <a:lumMod val="20000"/>
                  <a:lumOff val="80000"/>
                </a:schemeClr>
              </a:solidFill>
              <a:cs typeface="+mn-ea"/>
              <a:sym typeface="+mn-lt"/>
            </a:endParaRPr>
          </a:p>
        </p:txBody>
      </p:sp>
    </p:spTree>
    <p:extLst>
      <p:ext uri="{BB962C8B-B14F-4D97-AF65-F5344CB8AC3E}">
        <p14:creationId xmlns:p14="http://schemas.microsoft.com/office/powerpoint/2010/main" val="2100190812"/>
      </p:ext>
    </p:extLst>
  </p:cSld>
  <p:clrMapOvr>
    <a:masterClrMapping/>
  </p:clrMapOvr>
  <mc:AlternateContent xmlns:mc="http://schemas.openxmlformats.org/markup-compatibility/2006">
    <mc:Choice xmlns:p14="http://schemas.microsoft.com/office/powerpoint/2010/main" Requires="p14">
      <p:transition spd="slow" p14:dur="2000" advTm="14639"/>
    </mc:Choice>
    <mc:Fallback>
      <p:transition spd="slow" advTm="146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406265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外部接口</a:t>
            </a:r>
            <a:r>
              <a:rPr lang="en-US" altLang="zh-CN" sz="1800" b="1" dirty="0">
                <a:solidFill>
                  <a:srgbClr val="FFC000"/>
                </a:solidFill>
                <a:cs typeface="+mn-ea"/>
                <a:sym typeface="+mn-lt"/>
              </a:rPr>
              <a:t>——</a:t>
            </a:r>
            <a:r>
              <a:rPr lang="zh-CN" altLang="en-US" sz="1800" b="1" dirty="0">
                <a:solidFill>
                  <a:srgbClr val="FFC000"/>
                </a:solidFill>
                <a:cs typeface="+mn-ea"/>
                <a:sym typeface="+mn-lt"/>
              </a:rPr>
              <a:t>外部数据的转入转出格式</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25" name="矩形 24">
            <a:extLst>
              <a:ext uri="{FF2B5EF4-FFF2-40B4-BE49-F238E27FC236}">
                <a16:creationId xmlns:a16="http://schemas.microsoft.com/office/drawing/2014/main" id="{A2939A73-AD1F-414B-A663-AAE6E63A9A30}"/>
              </a:ext>
            </a:extLst>
          </p:cNvPr>
          <p:cNvSpPr/>
          <p:nvPr/>
        </p:nvSpPr>
        <p:spPr>
          <a:xfrm>
            <a:off x="460885" y="2357309"/>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b. Class </a:t>
            </a:r>
            <a:r>
              <a:rPr lang="en-US" altLang="zh-CN" dirty="0" err="1">
                <a:latin typeface="华文楷体" panose="02010600040101010101" pitchFamily="2" charset="-122"/>
                <a:ea typeface="华文楷体" panose="02010600040101010101" pitchFamily="2" charset="-122"/>
              </a:rPr>
              <a:t>shpFileHeader</a:t>
            </a:r>
            <a:endParaRPr lang="en-US" altLang="zh-CN" dirty="0">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39364712-C995-4B63-9233-D67171218C59}"/>
              </a:ext>
            </a:extLst>
          </p:cNvPr>
          <p:cNvSpPr/>
          <p:nvPr/>
        </p:nvSpPr>
        <p:spPr>
          <a:xfrm>
            <a:off x="460885" y="671805"/>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a. Class </a:t>
            </a:r>
            <a:r>
              <a:rPr lang="en-US" altLang="zh-CN" dirty="0" err="1">
                <a:latin typeface="华文楷体" panose="02010600040101010101" pitchFamily="2" charset="-122"/>
                <a:ea typeface="华文楷体" panose="02010600040101010101" pitchFamily="2" charset="-122"/>
              </a:rPr>
              <a:t>shxFile</a:t>
            </a:r>
            <a:endParaRPr lang="en-US" altLang="zh-CN" dirty="0">
              <a:latin typeface="华文楷体" panose="02010600040101010101" pitchFamily="2" charset="-122"/>
              <a:ea typeface="华文楷体" panose="02010600040101010101" pitchFamily="2" charset="-122"/>
            </a:endParaRPr>
          </a:p>
        </p:txBody>
      </p:sp>
      <p:graphicFrame>
        <p:nvGraphicFramePr>
          <p:cNvPr id="13" name="表格 12">
            <a:extLst>
              <a:ext uri="{FF2B5EF4-FFF2-40B4-BE49-F238E27FC236}">
                <a16:creationId xmlns:a16="http://schemas.microsoft.com/office/drawing/2014/main" id="{0A860141-B487-4A4D-819C-E139C4FA8B76}"/>
              </a:ext>
            </a:extLst>
          </p:cNvPr>
          <p:cNvGraphicFramePr>
            <a:graphicFrameLocks noGrp="1"/>
          </p:cNvGraphicFramePr>
          <p:nvPr>
            <p:extLst>
              <p:ext uri="{D42A27DB-BD31-4B8C-83A1-F6EECF244321}">
                <p14:modId xmlns:p14="http://schemas.microsoft.com/office/powerpoint/2010/main" val="2531358775"/>
              </p:ext>
            </p:extLst>
          </p:nvPr>
        </p:nvGraphicFramePr>
        <p:xfrm>
          <a:off x="460885" y="1053662"/>
          <a:ext cx="5743904" cy="1300924"/>
        </p:xfrm>
        <a:graphic>
          <a:graphicData uri="http://schemas.openxmlformats.org/drawingml/2006/table">
            <a:tbl>
              <a:tblPr firstRow="1" firstCol="1" bandRow="1"/>
              <a:tblGrid>
                <a:gridCol w="2433144">
                  <a:extLst>
                    <a:ext uri="{9D8B030D-6E8A-4147-A177-3AD203B41FA5}">
                      <a16:colId xmlns:a16="http://schemas.microsoft.com/office/drawing/2014/main" val="480443229"/>
                    </a:ext>
                  </a:extLst>
                </a:gridCol>
                <a:gridCol w="3310760">
                  <a:extLst>
                    <a:ext uri="{9D8B030D-6E8A-4147-A177-3AD203B41FA5}">
                      <a16:colId xmlns:a16="http://schemas.microsoft.com/office/drawing/2014/main" val="928137881"/>
                    </a:ext>
                  </a:extLst>
                </a:gridCol>
              </a:tblGrid>
              <a:tr h="325231">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28681"/>
                  </a:ext>
                </a:extLst>
              </a:tr>
              <a:tr h="325231">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RecordNum : long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只读属性，要素总数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23458730"/>
                  </a:ext>
                </a:extLst>
              </a:tr>
              <a:tr h="325231">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Offset : List&lt;Int32&gt;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只读属性，每一要素信息位置相对于开头的偏移量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19695125"/>
                  </a:ext>
                </a:extLst>
              </a:tr>
              <a:tr h="325231">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ContentLength : List&lt;Int32&gt;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只读属性，每一要素信息的长度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948908"/>
                  </a:ext>
                </a:extLst>
              </a:tr>
            </a:tbl>
          </a:graphicData>
        </a:graphic>
      </p:graphicFrame>
      <p:sp>
        <p:nvSpPr>
          <p:cNvPr id="14" name="Rectangle 4">
            <a:extLst>
              <a:ext uri="{FF2B5EF4-FFF2-40B4-BE49-F238E27FC236}">
                <a16:creationId xmlns:a16="http://schemas.microsoft.com/office/drawing/2014/main" id="{DE06A1E4-EC37-4CD0-8372-F9DF822B7F43}"/>
              </a:ext>
            </a:extLst>
          </p:cNvPr>
          <p:cNvSpPr>
            <a:spLocks noChangeArrowheads="1"/>
          </p:cNvSpPr>
          <p:nvPr/>
        </p:nvSpPr>
        <p:spPr bwMode="auto">
          <a:xfrm>
            <a:off x="461521" y="753133"/>
            <a:ext cx="108401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5">
            <a:extLst>
              <a:ext uri="{FF2B5EF4-FFF2-40B4-BE49-F238E27FC236}">
                <a16:creationId xmlns:a16="http://schemas.microsoft.com/office/drawing/2014/main" id="{6C8CA017-23C4-4838-B8C5-596388FA5B3B}"/>
              </a:ext>
            </a:extLst>
          </p:cNvPr>
          <p:cNvSpPr>
            <a:spLocks noChangeArrowheads="1"/>
          </p:cNvSpPr>
          <p:nvPr/>
        </p:nvSpPr>
        <p:spPr bwMode="auto">
          <a:xfrm>
            <a:off x="461521" y="1053439"/>
            <a:ext cx="3577610"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7" name="表格 16">
            <a:extLst>
              <a:ext uri="{FF2B5EF4-FFF2-40B4-BE49-F238E27FC236}">
                <a16:creationId xmlns:a16="http://schemas.microsoft.com/office/drawing/2014/main" id="{D401AAFD-7BE5-49F8-BCE7-311ADC2BBFF2}"/>
              </a:ext>
            </a:extLst>
          </p:cNvPr>
          <p:cNvGraphicFramePr>
            <a:graphicFrameLocks noGrp="1"/>
          </p:cNvGraphicFramePr>
          <p:nvPr>
            <p:extLst>
              <p:ext uri="{D42A27DB-BD31-4B8C-83A1-F6EECF244321}">
                <p14:modId xmlns:p14="http://schemas.microsoft.com/office/powerpoint/2010/main" val="547933763"/>
              </p:ext>
            </p:extLst>
          </p:nvPr>
        </p:nvGraphicFramePr>
        <p:xfrm>
          <a:off x="460885" y="2788914"/>
          <a:ext cx="5743904" cy="2011688"/>
        </p:xfrm>
        <a:graphic>
          <a:graphicData uri="http://schemas.openxmlformats.org/drawingml/2006/table">
            <a:tbl>
              <a:tblPr firstRow="1" firstCol="1" bandRow="1"/>
              <a:tblGrid>
                <a:gridCol w="2433144">
                  <a:extLst>
                    <a:ext uri="{9D8B030D-6E8A-4147-A177-3AD203B41FA5}">
                      <a16:colId xmlns:a16="http://schemas.microsoft.com/office/drawing/2014/main" val="3213811980"/>
                    </a:ext>
                  </a:extLst>
                </a:gridCol>
                <a:gridCol w="3310760">
                  <a:extLst>
                    <a:ext uri="{9D8B030D-6E8A-4147-A177-3AD203B41FA5}">
                      <a16:colId xmlns:a16="http://schemas.microsoft.com/office/drawing/2014/main" val="4267962954"/>
                    </a:ext>
                  </a:extLst>
                </a:gridCol>
              </a:tblGrid>
              <a:tr h="287384">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2881352"/>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FileCode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只读属性，文件号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91245900"/>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ShapeType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shp</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文件规定的要素几何类型编号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64202821"/>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MinX :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只读属性，最小</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X</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52743577"/>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MinY :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只读属性，最小</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47343896"/>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MaxX :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只读属性，最大</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X</a:t>
                      </a: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82002555"/>
                  </a:ext>
                </a:extLst>
              </a:tr>
              <a:tr h="287384">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MaxY :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只读属性，最大</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248735"/>
                  </a:ext>
                </a:extLst>
              </a:tr>
            </a:tbl>
          </a:graphicData>
        </a:graphic>
      </p:graphicFrame>
    </p:spTree>
    <p:extLst>
      <p:ext uri="{BB962C8B-B14F-4D97-AF65-F5344CB8AC3E}">
        <p14:creationId xmlns:p14="http://schemas.microsoft.com/office/powerpoint/2010/main" val="140499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406265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外部接口</a:t>
            </a:r>
            <a:r>
              <a:rPr lang="en-US" altLang="zh-CN" sz="1800" b="1" dirty="0">
                <a:solidFill>
                  <a:srgbClr val="FFC000"/>
                </a:solidFill>
                <a:cs typeface="+mn-ea"/>
                <a:sym typeface="+mn-lt"/>
              </a:rPr>
              <a:t>——</a:t>
            </a:r>
            <a:r>
              <a:rPr lang="zh-CN" altLang="en-US" sz="1800" b="1" dirty="0">
                <a:solidFill>
                  <a:srgbClr val="FFC000"/>
                </a:solidFill>
                <a:cs typeface="+mn-ea"/>
                <a:sym typeface="+mn-lt"/>
              </a:rPr>
              <a:t>外部数据的转入转出格式</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25" name="矩形 24">
            <a:extLst>
              <a:ext uri="{FF2B5EF4-FFF2-40B4-BE49-F238E27FC236}">
                <a16:creationId xmlns:a16="http://schemas.microsoft.com/office/drawing/2014/main" id="{A2939A73-AD1F-414B-A663-AAE6E63A9A30}"/>
              </a:ext>
            </a:extLst>
          </p:cNvPr>
          <p:cNvSpPr/>
          <p:nvPr/>
        </p:nvSpPr>
        <p:spPr>
          <a:xfrm>
            <a:off x="401579" y="2750970"/>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d. Class </a:t>
            </a:r>
            <a:r>
              <a:rPr lang="en-US" altLang="zh-CN" dirty="0" err="1">
                <a:latin typeface="华文楷体" panose="02010600040101010101" pitchFamily="2" charset="-122"/>
                <a:ea typeface="华文楷体" panose="02010600040101010101" pitchFamily="2" charset="-122"/>
              </a:rPr>
              <a:t>dbfFileHeader</a:t>
            </a:r>
            <a:endParaRPr lang="en-US" altLang="zh-CN" dirty="0">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39364712-C995-4B63-9233-D67171218C59}"/>
              </a:ext>
            </a:extLst>
          </p:cNvPr>
          <p:cNvSpPr/>
          <p:nvPr/>
        </p:nvSpPr>
        <p:spPr>
          <a:xfrm>
            <a:off x="401579" y="925901"/>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 Class </a:t>
            </a:r>
            <a:r>
              <a:rPr lang="en-US" altLang="zh-CN" dirty="0" err="1">
                <a:latin typeface="华文楷体" panose="02010600040101010101" pitchFamily="2" charset="-122"/>
                <a:ea typeface="华文楷体" panose="02010600040101010101" pitchFamily="2" charset="-122"/>
              </a:rPr>
              <a:t>shpFileReader</a:t>
            </a:r>
            <a:endParaRPr lang="en-US" altLang="zh-CN" dirty="0">
              <a:latin typeface="华文楷体" panose="02010600040101010101" pitchFamily="2" charset="-122"/>
              <a:ea typeface="华文楷体" panose="02010600040101010101" pitchFamily="2" charset="-122"/>
            </a:endParaRPr>
          </a:p>
        </p:txBody>
      </p:sp>
      <p:graphicFrame>
        <p:nvGraphicFramePr>
          <p:cNvPr id="3" name="表格 2">
            <a:extLst>
              <a:ext uri="{FF2B5EF4-FFF2-40B4-BE49-F238E27FC236}">
                <a16:creationId xmlns:a16="http://schemas.microsoft.com/office/drawing/2014/main" id="{5BFF0FD3-0C0A-43A8-A7E3-9A90189DFA39}"/>
              </a:ext>
            </a:extLst>
          </p:cNvPr>
          <p:cNvGraphicFramePr>
            <a:graphicFrameLocks noGrp="1"/>
          </p:cNvGraphicFramePr>
          <p:nvPr>
            <p:extLst>
              <p:ext uri="{D42A27DB-BD31-4B8C-83A1-F6EECF244321}">
                <p14:modId xmlns:p14="http://schemas.microsoft.com/office/powerpoint/2010/main" val="25128575"/>
              </p:ext>
            </p:extLst>
          </p:nvPr>
        </p:nvGraphicFramePr>
        <p:xfrm>
          <a:off x="460885" y="1281613"/>
          <a:ext cx="6014196" cy="1332436"/>
        </p:xfrm>
        <a:graphic>
          <a:graphicData uri="http://schemas.openxmlformats.org/drawingml/2006/table">
            <a:tbl>
              <a:tblPr firstRow="1" firstCol="1" bandRow="1"/>
              <a:tblGrid>
                <a:gridCol w="2547641">
                  <a:extLst>
                    <a:ext uri="{9D8B030D-6E8A-4147-A177-3AD203B41FA5}">
                      <a16:colId xmlns:a16="http://schemas.microsoft.com/office/drawing/2014/main" val="759612218"/>
                    </a:ext>
                  </a:extLst>
                </a:gridCol>
                <a:gridCol w="3466555">
                  <a:extLst>
                    <a:ext uri="{9D8B030D-6E8A-4147-A177-3AD203B41FA5}">
                      <a16:colId xmlns:a16="http://schemas.microsoft.com/office/drawing/2014/main" val="1871461822"/>
                    </a:ext>
                  </a:extLst>
                </a:gridCol>
              </a:tblGrid>
              <a:tr h="33310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dirty="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771620"/>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Count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只读属性，要素数目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77093438"/>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ShapeType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只读属性，自定义几何类型编号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97028691"/>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Geometries : List&lt;moGeometry&gt;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只读属性，要素</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7826267"/>
                  </a:ext>
                </a:extLst>
              </a:tr>
            </a:tbl>
          </a:graphicData>
        </a:graphic>
      </p:graphicFrame>
      <p:graphicFrame>
        <p:nvGraphicFramePr>
          <p:cNvPr id="12" name="表格 11">
            <a:extLst>
              <a:ext uri="{FF2B5EF4-FFF2-40B4-BE49-F238E27FC236}">
                <a16:creationId xmlns:a16="http://schemas.microsoft.com/office/drawing/2014/main" id="{3132987B-A759-4AB5-B927-FB13897B285E}"/>
              </a:ext>
            </a:extLst>
          </p:cNvPr>
          <p:cNvGraphicFramePr>
            <a:graphicFrameLocks noGrp="1"/>
          </p:cNvGraphicFramePr>
          <p:nvPr>
            <p:extLst>
              <p:ext uri="{D42A27DB-BD31-4B8C-83A1-F6EECF244321}">
                <p14:modId xmlns:p14="http://schemas.microsoft.com/office/powerpoint/2010/main" val="3157575793"/>
              </p:ext>
            </p:extLst>
          </p:nvPr>
        </p:nvGraphicFramePr>
        <p:xfrm>
          <a:off x="460885" y="3195669"/>
          <a:ext cx="5954889" cy="1332436"/>
        </p:xfrm>
        <a:graphic>
          <a:graphicData uri="http://schemas.openxmlformats.org/drawingml/2006/table">
            <a:tbl>
              <a:tblPr firstRow="1" firstCol="1" bandRow="1"/>
              <a:tblGrid>
                <a:gridCol w="2522519">
                  <a:extLst>
                    <a:ext uri="{9D8B030D-6E8A-4147-A177-3AD203B41FA5}">
                      <a16:colId xmlns:a16="http://schemas.microsoft.com/office/drawing/2014/main" val="2229919664"/>
                    </a:ext>
                  </a:extLst>
                </a:gridCol>
                <a:gridCol w="3432370">
                  <a:extLst>
                    <a:ext uri="{9D8B030D-6E8A-4147-A177-3AD203B41FA5}">
                      <a16:colId xmlns:a16="http://schemas.microsoft.com/office/drawing/2014/main" val="4202040212"/>
                    </a:ext>
                  </a:extLst>
                </a:gridCol>
              </a:tblGrid>
              <a:tr h="33310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71986"/>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RecordNum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只读属性，记录数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86891882"/>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RecordLength : ushort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只读属性，记录长度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42778785"/>
                  </a:ext>
                </a:extLst>
              </a:tr>
              <a:tr h="33310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Fields : moFields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只读属性，字段集合</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9172465"/>
                  </a:ext>
                </a:extLst>
              </a:tr>
            </a:tbl>
          </a:graphicData>
        </a:graphic>
      </p:graphicFrame>
    </p:spTree>
    <p:extLst>
      <p:ext uri="{BB962C8B-B14F-4D97-AF65-F5344CB8AC3E}">
        <p14:creationId xmlns:p14="http://schemas.microsoft.com/office/powerpoint/2010/main" val="173383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406265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外部接口</a:t>
            </a:r>
            <a:r>
              <a:rPr lang="en-US" altLang="zh-CN" sz="1800" b="1" dirty="0">
                <a:solidFill>
                  <a:srgbClr val="FFC000"/>
                </a:solidFill>
                <a:cs typeface="+mn-ea"/>
                <a:sym typeface="+mn-lt"/>
              </a:rPr>
              <a:t>——</a:t>
            </a:r>
            <a:r>
              <a:rPr lang="zh-CN" altLang="en-US" sz="1800" b="1" dirty="0">
                <a:solidFill>
                  <a:srgbClr val="FFC000"/>
                </a:solidFill>
                <a:cs typeface="+mn-ea"/>
                <a:sym typeface="+mn-lt"/>
              </a:rPr>
              <a:t>外部数据的转入转出格式</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39364712-C995-4B63-9233-D67171218C59}"/>
              </a:ext>
            </a:extLst>
          </p:cNvPr>
          <p:cNvSpPr/>
          <p:nvPr/>
        </p:nvSpPr>
        <p:spPr>
          <a:xfrm>
            <a:off x="401579" y="2778540"/>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f. Class </a:t>
            </a:r>
            <a:r>
              <a:rPr lang="en-US" altLang="zh-CN" dirty="0" err="1">
                <a:latin typeface="华文楷体" panose="02010600040101010101" pitchFamily="2" charset="-122"/>
                <a:ea typeface="华文楷体" panose="02010600040101010101" pitchFamily="2" charset="-122"/>
              </a:rPr>
              <a:t>shpProjReader</a:t>
            </a:r>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9" y="651221"/>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e. Class </a:t>
            </a:r>
            <a:r>
              <a:rPr lang="en-US" altLang="zh-CN" dirty="0" err="1">
                <a:latin typeface="华文楷体" panose="02010600040101010101" pitchFamily="2" charset="-122"/>
                <a:ea typeface="华文楷体" panose="02010600040101010101" pitchFamily="2" charset="-122"/>
              </a:rPr>
              <a:t>dbfFileManager</a:t>
            </a:r>
            <a:endParaRPr lang="en-US" altLang="zh-CN" dirty="0">
              <a:latin typeface="华文楷体" panose="02010600040101010101" pitchFamily="2" charset="-122"/>
              <a:ea typeface="华文楷体" panose="02010600040101010101" pitchFamily="2" charset="-122"/>
            </a:endParaRPr>
          </a:p>
        </p:txBody>
      </p:sp>
      <p:graphicFrame>
        <p:nvGraphicFramePr>
          <p:cNvPr id="3" name="表格 2">
            <a:extLst>
              <a:ext uri="{FF2B5EF4-FFF2-40B4-BE49-F238E27FC236}">
                <a16:creationId xmlns:a16="http://schemas.microsoft.com/office/drawing/2014/main" id="{A17EDA49-D0EE-4BCA-9DFB-B75B4D7198CF}"/>
              </a:ext>
            </a:extLst>
          </p:cNvPr>
          <p:cNvGraphicFramePr>
            <a:graphicFrameLocks noGrp="1"/>
          </p:cNvGraphicFramePr>
          <p:nvPr>
            <p:extLst>
              <p:ext uri="{D42A27DB-BD31-4B8C-83A1-F6EECF244321}">
                <p14:modId xmlns:p14="http://schemas.microsoft.com/office/powerpoint/2010/main" val="956197214"/>
              </p:ext>
            </p:extLst>
          </p:nvPr>
        </p:nvGraphicFramePr>
        <p:xfrm>
          <a:off x="401578" y="1038248"/>
          <a:ext cx="6085563" cy="1353895"/>
        </p:xfrm>
        <a:graphic>
          <a:graphicData uri="http://schemas.openxmlformats.org/drawingml/2006/table">
            <a:tbl>
              <a:tblPr firstRow="1" firstCol="1" bandRow="1"/>
              <a:tblGrid>
                <a:gridCol w="2808044">
                  <a:extLst>
                    <a:ext uri="{9D8B030D-6E8A-4147-A177-3AD203B41FA5}">
                      <a16:colId xmlns:a16="http://schemas.microsoft.com/office/drawing/2014/main" val="255428521"/>
                    </a:ext>
                  </a:extLst>
                </a:gridCol>
                <a:gridCol w="3277519">
                  <a:extLst>
                    <a:ext uri="{9D8B030D-6E8A-4147-A177-3AD203B41FA5}">
                      <a16:colId xmlns:a16="http://schemas.microsoft.com/office/drawing/2014/main" val="1445476700"/>
                    </a:ext>
                  </a:extLst>
                </a:gridCol>
              </a:tblGrid>
              <a:tr h="27077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013023"/>
                  </a:ext>
                </a:extLst>
              </a:tr>
              <a:tr h="27077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Count As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只读属性，记录数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17751681"/>
                  </a:ext>
                </a:extLst>
              </a:tr>
              <a:tr h="27077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AttributesList As List&lt;moAttributes&gt;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只读属性，所有要素的记录内容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732360"/>
                  </a:ext>
                </a:extLst>
              </a:tr>
              <a:tr h="27077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dirty="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869467"/>
                  </a:ext>
                </a:extLst>
              </a:tr>
              <a:tr h="27077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RecordAttributes: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将要素数据数据写入文件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205215"/>
                  </a:ext>
                </a:extLst>
              </a:tr>
            </a:tbl>
          </a:graphicData>
        </a:graphic>
      </p:graphicFrame>
      <p:graphicFrame>
        <p:nvGraphicFramePr>
          <p:cNvPr id="6" name="表格 5">
            <a:extLst>
              <a:ext uri="{FF2B5EF4-FFF2-40B4-BE49-F238E27FC236}">
                <a16:creationId xmlns:a16="http://schemas.microsoft.com/office/drawing/2014/main" id="{4401A94E-1DE6-4F00-B955-32AF6C9F0B4E}"/>
              </a:ext>
            </a:extLst>
          </p:cNvPr>
          <p:cNvGraphicFramePr>
            <a:graphicFrameLocks noGrp="1"/>
          </p:cNvGraphicFramePr>
          <p:nvPr>
            <p:extLst>
              <p:ext uri="{D42A27DB-BD31-4B8C-83A1-F6EECF244321}">
                <p14:modId xmlns:p14="http://schemas.microsoft.com/office/powerpoint/2010/main" val="2602875291"/>
              </p:ext>
            </p:extLst>
          </p:nvPr>
        </p:nvGraphicFramePr>
        <p:xfrm>
          <a:off x="401578" y="3286677"/>
          <a:ext cx="6085563" cy="467176"/>
        </p:xfrm>
        <a:graphic>
          <a:graphicData uri="http://schemas.openxmlformats.org/drawingml/2006/table">
            <a:tbl>
              <a:tblPr firstRow="1" firstCol="1" bandRow="1"/>
              <a:tblGrid>
                <a:gridCol w="2577873">
                  <a:extLst>
                    <a:ext uri="{9D8B030D-6E8A-4147-A177-3AD203B41FA5}">
                      <a16:colId xmlns:a16="http://schemas.microsoft.com/office/drawing/2014/main" val="3457946196"/>
                    </a:ext>
                  </a:extLst>
                </a:gridCol>
                <a:gridCol w="3507690">
                  <a:extLst>
                    <a:ext uri="{9D8B030D-6E8A-4147-A177-3AD203B41FA5}">
                      <a16:colId xmlns:a16="http://schemas.microsoft.com/office/drawing/2014/main" val="4200512785"/>
                    </a:ext>
                  </a:extLst>
                </a:gridCol>
              </a:tblGrid>
              <a:tr h="233588">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728871"/>
                  </a:ext>
                </a:extLst>
              </a:tr>
              <a:tr h="233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ProjectionCS : moProjectionCS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只读属性，投影信息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1901945"/>
                  </a:ext>
                </a:extLst>
              </a:tr>
            </a:tbl>
          </a:graphicData>
        </a:graphic>
      </p:graphicFrame>
    </p:spTree>
    <p:extLst>
      <p:ext uri="{BB962C8B-B14F-4D97-AF65-F5344CB8AC3E}">
        <p14:creationId xmlns:p14="http://schemas.microsoft.com/office/powerpoint/2010/main" val="4063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406265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外部接口</a:t>
            </a:r>
            <a:r>
              <a:rPr lang="en-US" altLang="zh-CN" sz="1800" b="1" dirty="0">
                <a:solidFill>
                  <a:srgbClr val="FFC000"/>
                </a:solidFill>
                <a:cs typeface="+mn-ea"/>
                <a:sym typeface="+mn-lt"/>
              </a:rPr>
              <a:t>——</a:t>
            </a:r>
            <a:r>
              <a:rPr lang="zh-CN" altLang="en-US" sz="1800" b="1" dirty="0">
                <a:solidFill>
                  <a:srgbClr val="FFC000"/>
                </a:solidFill>
                <a:cs typeface="+mn-ea"/>
                <a:sym typeface="+mn-lt"/>
              </a:rPr>
              <a:t>外部数据的转入转出格式</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0" name="矩形 9">
            <a:extLst>
              <a:ext uri="{FF2B5EF4-FFF2-40B4-BE49-F238E27FC236}">
                <a16:creationId xmlns:a16="http://schemas.microsoft.com/office/drawing/2014/main" id="{39364712-C995-4B63-9233-D67171218C59}"/>
              </a:ext>
            </a:extLst>
          </p:cNvPr>
          <p:cNvSpPr/>
          <p:nvPr/>
        </p:nvSpPr>
        <p:spPr>
          <a:xfrm>
            <a:off x="401579" y="2778540"/>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h. Class </a:t>
            </a:r>
            <a:r>
              <a:rPr lang="en-US" altLang="zh-CN" dirty="0" err="1">
                <a:latin typeface="华文楷体" panose="02010600040101010101" pitchFamily="2" charset="-122"/>
                <a:ea typeface="华文楷体" panose="02010600040101010101" pitchFamily="2" charset="-122"/>
              </a:rPr>
              <a:t>gvProjFile</a:t>
            </a:r>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9" y="651221"/>
            <a:ext cx="3369710"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g. Class </a:t>
            </a:r>
            <a:r>
              <a:rPr lang="en-US" altLang="zh-CN" dirty="0" err="1">
                <a:latin typeface="华文楷体" panose="02010600040101010101" pitchFamily="2" charset="-122"/>
                <a:ea typeface="华文楷体" panose="02010600040101010101" pitchFamily="2" charset="-122"/>
              </a:rPr>
              <a:t>gvShpFile</a:t>
            </a:r>
            <a:endParaRPr lang="en-US" altLang="zh-CN" dirty="0">
              <a:latin typeface="华文楷体" panose="02010600040101010101" pitchFamily="2" charset="-122"/>
              <a:ea typeface="华文楷体" panose="02010600040101010101" pitchFamily="2" charset="-122"/>
            </a:endParaRPr>
          </a:p>
        </p:txBody>
      </p:sp>
      <p:graphicFrame>
        <p:nvGraphicFramePr>
          <p:cNvPr id="3" name="表格 2">
            <a:extLst>
              <a:ext uri="{FF2B5EF4-FFF2-40B4-BE49-F238E27FC236}">
                <a16:creationId xmlns:a16="http://schemas.microsoft.com/office/drawing/2014/main" id="{54445810-BCDF-4C98-98C3-10014A739A5A}"/>
              </a:ext>
            </a:extLst>
          </p:cNvPr>
          <p:cNvGraphicFramePr>
            <a:graphicFrameLocks noGrp="1"/>
          </p:cNvGraphicFramePr>
          <p:nvPr>
            <p:extLst>
              <p:ext uri="{D42A27DB-BD31-4B8C-83A1-F6EECF244321}">
                <p14:modId xmlns:p14="http://schemas.microsoft.com/office/powerpoint/2010/main" val="1340853445"/>
              </p:ext>
            </p:extLst>
          </p:nvPr>
        </p:nvGraphicFramePr>
        <p:xfrm>
          <a:off x="460885" y="1135145"/>
          <a:ext cx="6343608" cy="1594338"/>
        </p:xfrm>
        <a:graphic>
          <a:graphicData uri="http://schemas.openxmlformats.org/drawingml/2006/table">
            <a:tbl>
              <a:tblPr firstRow="1" firstCol="1" bandRow="1"/>
              <a:tblGrid>
                <a:gridCol w="2687182">
                  <a:extLst>
                    <a:ext uri="{9D8B030D-6E8A-4147-A177-3AD203B41FA5}">
                      <a16:colId xmlns:a16="http://schemas.microsoft.com/office/drawing/2014/main" val="2331290376"/>
                    </a:ext>
                  </a:extLst>
                </a:gridCol>
                <a:gridCol w="3656426">
                  <a:extLst>
                    <a:ext uri="{9D8B030D-6E8A-4147-A177-3AD203B41FA5}">
                      <a16:colId xmlns:a16="http://schemas.microsoft.com/office/drawing/2014/main" val="3304395464"/>
                    </a:ext>
                  </a:extLst>
                </a:gridCol>
              </a:tblGrid>
              <a:tr h="265723">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13577"/>
                  </a:ext>
                </a:extLst>
              </a:tr>
              <a:tr h="2657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Count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只读属性，要素数目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58378848"/>
                  </a:ext>
                </a:extLst>
              </a:tr>
              <a:tr h="2657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ShapeType : Int32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只读属性，自定义几何类型编号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231227366"/>
                  </a:ext>
                </a:extLst>
              </a:tr>
              <a:tr h="2657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Geometries : List&lt;moGeometry&gt;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只读属性，要素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282933"/>
                  </a:ext>
                </a:extLst>
              </a:tr>
              <a:tr h="265723">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8944829"/>
                  </a:ext>
                </a:extLst>
              </a:tr>
              <a:tr h="2657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RecordGeometries :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将要素空间数据写入文件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13656"/>
                  </a:ext>
                </a:extLst>
              </a:tr>
            </a:tbl>
          </a:graphicData>
        </a:graphic>
      </p:graphicFrame>
      <p:graphicFrame>
        <p:nvGraphicFramePr>
          <p:cNvPr id="11" name="表格 10">
            <a:extLst>
              <a:ext uri="{FF2B5EF4-FFF2-40B4-BE49-F238E27FC236}">
                <a16:creationId xmlns:a16="http://schemas.microsoft.com/office/drawing/2014/main" id="{144BE571-E4AC-4A60-8DBB-7CAA9E4AFE65}"/>
              </a:ext>
            </a:extLst>
          </p:cNvPr>
          <p:cNvGraphicFramePr>
            <a:graphicFrameLocks noGrp="1"/>
          </p:cNvGraphicFramePr>
          <p:nvPr>
            <p:extLst>
              <p:ext uri="{D42A27DB-BD31-4B8C-83A1-F6EECF244321}">
                <p14:modId xmlns:p14="http://schemas.microsoft.com/office/powerpoint/2010/main" val="3860911099"/>
              </p:ext>
            </p:extLst>
          </p:nvPr>
        </p:nvGraphicFramePr>
        <p:xfrm>
          <a:off x="460885" y="3292027"/>
          <a:ext cx="6343608" cy="1075436"/>
        </p:xfrm>
        <a:graphic>
          <a:graphicData uri="http://schemas.openxmlformats.org/drawingml/2006/table">
            <a:tbl>
              <a:tblPr firstRow="1" firstCol="1" bandRow="1"/>
              <a:tblGrid>
                <a:gridCol w="2687182">
                  <a:extLst>
                    <a:ext uri="{9D8B030D-6E8A-4147-A177-3AD203B41FA5}">
                      <a16:colId xmlns:a16="http://schemas.microsoft.com/office/drawing/2014/main" val="519391319"/>
                    </a:ext>
                  </a:extLst>
                </a:gridCol>
                <a:gridCol w="3656426">
                  <a:extLst>
                    <a:ext uri="{9D8B030D-6E8A-4147-A177-3AD203B41FA5}">
                      <a16:colId xmlns:a16="http://schemas.microsoft.com/office/drawing/2014/main" val="98426227"/>
                    </a:ext>
                  </a:extLst>
                </a:gridCol>
              </a:tblGrid>
              <a:tr h="26885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9738963"/>
                  </a:ext>
                </a:extLst>
              </a:tr>
              <a:tr h="26885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ProjectionCS : moProjectionCS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只读属性，投影信息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513907"/>
                  </a:ext>
                </a:extLst>
              </a:tr>
              <a:tr h="268859">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125165"/>
                  </a:ext>
                </a:extLst>
              </a:tr>
              <a:tr h="268859">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RecordProjInfo :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记录图层的投影信息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353498"/>
                  </a:ext>
                </a:extLst>
              </a:tr>
            </a:tbl>
          </a:graphicData>
        </a:graphic>
      </p:graphicFrame>
    </p:spTree>
    <p:extLst>
      <p:ext uri="{BB962C8B-B14F-4D97-AF65-F5344CB8AC3E}">
        <p14:creationId xmlns:p14="http://schemas.microsoft.com/office/powerpoint/2010/main" val="406535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内部接口</a:t>
            </a:r>
            <a:r>
              <a:rPr lang="en-US" altLang="zh-CN" sz="1800" b="1" dirty="0">
                <a:solidFill>
                  <a:srgbClr val="FFC000"/>
                </a:solidFill>
                <a:cs typeface="+mn-ea"/>
                <a:sym typeface="+mn-lt"/>
              </a:rPr>
              <a:t>——</a:t>
            </a:r>
            <a:r>
              <a:rPr lang="zh-CN" altLang="en-US" sz="1800" b="1" dirty="0">
                <a:solidFill>
                  <a:srgbClr val="FFC000"/>
                </a:solidFill>
                <a:cs typeface="+mn-ea"/>
                <a:sym typeface="+mn-lt"/>
              </a:rPr>
              <a:t>数据的组织和算法提供</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9" y="651221"/>
            <a:ext cx="5432062"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·Class </a:t>
            </a:r>
            <a:r>
              <a:rPr lang="en-US" altLang="zh-CN" dirty="0" err="1">
                <a:latin typeface="华文楷体" panose="02010600040101010101" pitchFamily="2" charset="-122"/>
                <a:ea typeface="华文楷体" panose="02010600040101010101" pitchFamily="2" charset="-122"/>
              </a:rPr>
              <a:t>moMapDrawingReference</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为地图显示、缩放、漫游定义的类</a:t>
            </a:r>
            <a:endParaRPr lang="en-US" altLang="zh-CN" dirty="0">
              <a:latin typeface="华文楷体" panose="02010600040101010101" pitchFamily="2" charset="-122"/>
              <a:ea typeface="华文楷体" panose="02010600040101010101" pitchFamily="2" charset="-122"/>
            </a:endParaRPr>
          </a:p>
        </p:txBody>
      </p:sp>
      <p:graphicFrame>
        <p:nvGraphicFramePr>
          <p:cNvPr id="5" name="表格 4">
            <a:extLst>
              <a:ext uri="{FF2B5EF4-FFF2-40B4-BE49-F238E27FC236}">
                <a16:creationId xmlns:a16="http://schemas.microsoft.com/office/drawing/2014/main" id="{FD8E2B86-DAA6-4886-B458-B57E9D1B57B7}"/>
              </a:ext>
            </a:extLst>
          </p:cNvPr>
          <p:cNvGraphicFramePr>
            <a:graphicFrameLocks noGrp="1"/>
          </p:cNvGraphicFramePr>
          <p:nvPr/>
        </p:nvGraphicFramePr>
        <p:xfrm>
          <a:off x="460885" y="1011461"/>
          <a:ext cx="5534802" cy="1767078"/>
        </p:xfrm>
        <a:graphic>
          <a:graphicData uri="http://schemas.openxmlformats.org/drawingml/2006/table">
            <a:tbl>
              <a:tblPr firstRow="1" firstCol="1" bandRow="1"/>
              <a:tblGrid>
                <a:gridCol w="3120998">
                  <a:extLst>
                    <a:ext uri="{9D8B030D-6E8A-4147-A177-3AD203B41FA5}">
                      <a16:colId xmlns:a16="http://schemas.microsoft.com/office/drawing/2014/main" val="3596832824"/>
                    </a:ext>
                  </a:extLst>
                </a:gridCol>
                <a:gridCol w="2413804">
                  <a:extLst>
                    <a:ext uri="{9D8B030D-6E8A-4147-A177-3AD203B41FA5}">
                      <a16:colId xmlns:a16="http://schemas.microsoft.com/office/drawing/2014/main" val="2376571474"/>
                    </a:ext>
                  </a:extLst>
                </a:gridCol>
              </a:tblGrid>
              <a:tr h="152123">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6262007"/>
                  </a:ext>
                </a:extLst>
              </a:tr>
              <a:tr h="316941">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SetView(</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offsetX </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As double,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offsetY</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mapScale </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As double)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设置视图</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2546269"/>
                  </a:ext>
                </a:extLst>
              </a:tr>
              <a:tr h="152123">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ZoomByCenter</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center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ratio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double) As void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以指定中心和指定系数进行缩放</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977018332"/>
                  </a:ext>
                </a:extLst>
              </a:tr>
              <a:tr h="316941">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ZoomExtentToWindow(</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rectangle</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moRectangle,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windowWidth</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windowHeight</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将指定范围缩放至指定大小的屏幕窗口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937470114"/>
                  </a:ext>
                </a:extLst>
              </a:tr>
              <a:tr h="1521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PanDelta(</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deltaX </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As double,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deltaY</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将地图平移指定量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345051888"/>
                  </a:ext>
                </a:extLst>
              </a:tr>
              <a:tr h="152123">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ToMapPoint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 y</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As moPoint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将屏幕坐标转换为地图坐标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380504888"/>
                  </a:ext>
                </a:extLst>
              </a:tr>
              <a:tr h="152123">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FromMapPoint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 y</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As moPoint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将地图坐标转换为屏幕坐标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005949233"/>
                  </a:ext>
                </a:extLst>
              </a:tr>
              <a:tr h="15212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ToMapDistance(</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dis</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 As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将屏幕距离转换为地图距离</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897695367"/>
                  </a:ext>
                </a:extLst>
              </a:tr>
              <a:tr h="152123">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FromMapDistance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dis</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As double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将地图距离转换为屏幕距离</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6181058"/>
                  </a:ext>
                </a:extLst>
              </a:tr>
            </a:tbl>
          </a:graphicData>
        </a:graphic>
      </p:graphicFrame>
      <p:sp>
        <p:nvSpPr>
          <p:cNvPr id="13" name="矩形 12">
            <a:extLst>
              <a:ext uri="{FF2B5EF4-FFF2-40B4-BE49-F238E27FC236}">
                <a16:creationId xmlns:a16="http://schemas.microsoft.com/office/drawing/2014/main" id="{60B13028-D7AD-4DBC-9F9C-B1C7E9EAACE1}"/>
              </a:ext>
            </a:extLst>
          </p:cNvPr>
          <p:cNvSpPr/>
          <p:nvPr/>
        </p:nvSpPr>
        <p:spPr>
          <a:xfrm>
            <a:off x="401578" y="2958156"/>
            <a:ext cx="5432062"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·Class </a:t>
            </a:r>
            <a:r>
              <a:rPr lang="en-US" altLang="zh-CN" dirty="0" err="1">
                <a:latin typeface="华文楷体" panose="02010600040101010101" pitchFamily="2" charset="-122"/>
                <a:ea typeface="华文楷体" panose="02010600040101010101" pitchFamily="2" charset="-122"/>
              </a:rPr>
              <a:t>moMapDrawingTools</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地图绘图工具类</a:t>
            </a:r>
            <a:endParaRPr lang="en-US" altLang="zh-CN" dirty="0">
              <a:latin typeface="华文楷体" panose="02010600040101010101" pitchFamily="2" charset="-122"/>
              <a:ea typeface="华文楷体" panose="02010600040101010101" pitchFamily="2" charset="-122"/>
            </a:endParaRPr>
          </a:p>
        </p:txBody>
      </p:sp>
      <p:graphicFrame>
        <p:nvGraphicFramePr>
          <p:cNvPr id="11" name="表格 10">
            <a:extLst>
              <a:ext uri="{FF2B5EF4-FFF2-40B4-BE49-F238E27FC236}">
                <a16:creationId xmlns:a16="http://schemas.microsoft.com/office/drawing/2014/main" id="{9D95E71F-DCF5-4469-82F8-41CAE77C960C}"/>
              </a:ext>
            </a:extLst>
          </p:cNvPr>
          <p:cNvGraphicFramePr>
            <a:graphicFrameLocks noGrp="1"/>
          </p:cNvGraphicFramePr>
          <p:nvPr/>
        </p:nvGraphicFramePr>
        <p:xfrm>
          <a:off x="460885" y="3328206"/>
          <a:ext cx="5426391" cy="1671206"/>
        </p:xfrm>
        <a:graphic>
          <a:graphicData uri="http://schemas.openxmlformats.org/drawingml/2006/table">
            <a:tbl>
              <a:tblPr firstRow="1" firstCol="1" bandRow="1"/>
              <a:tblGrid>
                <a:gridCol w="3245631">
                  <a:extLst>
                    <a:ext uri="{9D8B030D-6E8A-4147-A177-3AD203B41FA5}">
                      <a16:colId xmlns:a16="http://schemas.microsoft.com/office/drawing/2014/main" val="643518237"/>
                    </a:ext>
                  </a:extLst>
                </a:gridCol>
                <a:gridCol w="2180760">
                  <a:extLst>
                    <a:ext uri="{9D8B030D-6E8A-4147-A177-3AD203B41FA5}">
                      <a16:colId xmlns:a16="http://schemas.microsoft.com/office/drawing/2014/main" val="1465788000"/>
                    </a:ext>
                  </a:extLst>
                </a:gridCol>
              </a:tblGrid>
              <a:tr h="177461">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095804"/>
                  </a:ext>
                </a:extLst>
              </a:tr>
              <a:tr h="562006">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DrawGeometry</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g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Graphics,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extent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mapScale</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double,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dpm</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mpu</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geometry</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moGeometry,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symbol</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moSymbol) As void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绘制几何图形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35635913"/>
                  </a:ext>
                </a:extLst>
              </a:tr>
              <a:tr h="562006">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DrawRectangle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g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Graphics,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extent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mapScale</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double,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dpm</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mpu</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symbol</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moSymbol) As void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绘制矩形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602672354"/>
                  </a:ext>
                </a:extLst>
              </a:tr>
              <a:tr h="369733">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DrawLabel(</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g </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As Graphics,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dpm</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double,</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 OriPoint</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PointF,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labelText</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string, </a:t>
                      </a:r>
                      <a:r>
                        <a:rPr lang="en-US" sz="900" i="1" kern="100">
                          <a:effectLst/>
                          <a:latin typeface="Times New Roman" panose="02020603050405020304" pitchFamily="18" charset="0"/>
                          <a:ea typeface="宋体" panose="02010600030101010101" pitchFamily="2" charset="-122"/>
                          <a:cs typeface="Times New Roman" panose="02020603050405020304" pitchFamily="18" charset="0"/>
                        </a:rPr>
                        <a:t>textSymbol</a:t>
                      </a: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 As moTextSymbol) As void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绘制注记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1024508"/>
                  </a:ext>
                </a:extLst>
              </a:tr>
            </a:tbl>
          </a:graphicData>
        </a:graphic>
      </p:graphicFrame>
    </p:spTree>
    <p:extLst>
      <p:ext uri="{BB962C8B-B14F-4D97-AF65-F5344CB8AC3E}">
        <p14:creationId xmlns:p14="http://schemas.microsoft.com/office/powerpoint/2010/main" val="26841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内部接口</a:t>
            </a:r>
            <a:r>
              <a:rPr lang="en-US" altLang="zh-CN" sz="1800" b="1" dirty="0">
                <a:solidFill>
                  <a:srgbClr val="FFC000"/>
                </a:solidFill>
                <a:cs typeface="+mn-ea"/>
                <a:sym typeface="+mn-lt"/>
              </a:rPr>
              <a:t>——</a:t>
            </a:r>
            <a:r>
              <a:rPr lang="zh-CN" altLang="en-US" sz="1800" b="1" dirty="0">
                <a:solidFill>
                  <a:srgbClr val="FFC000"/>
                </a:solidFill>
                <a:cs typeface="+mn-ea"/>
                <a:sym typeface="+mn-lt"/>
              </a:rPr>
              <a:t>数据的组织和算法提供</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9" y="651221"/>
            <a:ext cx="5432062"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·Class </a:t>
            </a:r>
            <a:r>
              <a:rPr lang="en-US" altLang="zh-CN" dirty="0" err="1">
                <a:latin typeface="华文楷体" panose="02010600040101010101" pitchFamily="2" charset="-122"/>
                <a:ea typeface="华文楷体" panose="02010600040101010101" pitchFamily="2" charset="-122"/>
              </a:rPr>
              <a:t>moUserDrawingTool</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用户绘图工具类</a:t>
            </a:r>
            <a:endParaRPr lang="en-US" altLang="zh-CN" dirty="0">
              <a:latin typeface="华文楷体" panose="02010600040101010101" pitchFamily="2" charset="-122"/>
              <a:ea typeface="华文楷体" panose="02010600040101010101" pitchFamily="2" charset="-122"/>
            </a:endParaRPr>
          </a:p>
        </p:txBody>
      </p:sp>
      <p:sp>
        <p:nvSpPr>
          <p:cNvPr id="13" name="矩形 12">
            <a:extLst>
              <a:ext uri="{FF2B5EF4-FFF2-40B4-BE49-F238E27FC236}">
                <a16:creationId xmlns:a16="http://schemas.microsoft.com/office/drawing/2014/main" id="{60B13028-D7AD-4DBC-9F9C-B1C7E9EAACE1}"/>
              </a:ext>
            </a:extLst>
          </p:cNvPr>
          <p:cNvSpPr/>
          <p:nvPr/>
        </p:nvSpPr>
        <p:spPr>
          <a:xfrm>
            <a:off x="327991" y="2081058"/>
            <a:ext cx="5432062"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·Class </a:t>
            </a:r>
            <a:r>
              <a:rPr lang="en-US" altLang="zh-CN" dirty="0" err="1">
                <a:latin typeface="华文楷体" panose="02010600040101010101" pitchFamily="2" charset="-122"/>
                <a:ea typeface="华文楷体" panose="02010600040101010101" pitchFamily="2" charset="-122"/>
              </a:rPr>
              <a:t>moMapTools</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算法工具类</a:t>
            </a:r>
            <a:endParaRPr lang="en-US" altLang="zh-CN" dirty="0">
              <a:latin typeface="华文楷体" panose="02010600040101010101" pitchFamily="2" charset="-122"/>
              <a:ea typeface="华文楷体" panose="02010600040101010101" pitchFamily="2" charset="-122"/>
            </a:endParaRPr>
          </a:p>
        </p:txBody>
      </p:sp>
      <p:graphicFrame>
        <p:nvGraphicFramePr>
          <p:cNvPr id="3" name="表格 2">
            <a:extLst>
              <a:ext uri="{FF2B5EF4-FFF2-40B4-BE49-F238E27FC236}">
                <a16:creationId xmlns:a16="http://schemas.microsoft.com/office/drawing/2014/main" id="{51229984-BEC1-4BFC-A740-EBCE554E4D05}"/>
              </a:ext>
            </a:extLst>
          </p:cNvPr>
          <p:cNvGraphicFramePr>
            <a:graphicFrameLocks noGrp="1"/>
          </p:cNvGraphicFramePr>
          <p:nvPr/>
        </p:nvGraphicFramePr>
        <p:xfrm>
          <a:off x="540361" y="943320"/>
          <a:ext cx="5245217" cy="999528"/>
        </p:xfrm>
        <a:graphic>
          <a:graphicData uri="http://schemas.openxmlformats.org/drawingml/2006/table">
            <a:tbl>
              <a:tblPr firstRow="1" firstCol="1" bandRow="1"/>
              <a:tblGrid>
                <a:gridCol w="2688995">
                  <a:extLst>
                    <a:ext uri="{9D8B030D-6E8A-4147-A177-3AD203B41FA5}">
                      <a16:colId xmlns:a16="http://schemas.microsoft.com/office/drawing/2014/main" val="2120602258"/>
                    </a:ext>
                  </a:extLst>
                </a:gridCol>
                <a:gridCol w="2556222">
                  <a:extLst>
                    <a:ext uri="{9D8B030D-6E8A-4147-A177-3AD203B41FA5}">
                      <a16:colId xmlns:a16="http://schemas.microsoft.com/office/drawing/2014/main" val="2151871599"/>
                    </a:ext>
                  </a:extLst>
                </a:gridCol>
              </a:tblGrid>
              <a:tr h="166588">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924235"/>
                  </a:ext>
                </a:extLst>
              </a:tr>
              <a:tr h="166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MyGraphics As Graphics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绘图对象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6701634"/>
                  </a:ext>
                </a:extLst>
              </a:tr>
              <a:tr h="166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Extent As moRectangle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投影坐标系相对屏幕坐标系的平移量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77059081"/>
                  </a:ext>
                </a:extLst>
              </a:tr>
              <a:tr h="166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MapScale As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比例尺的倒数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59609890"/>
                  </a:ext>
                </a:extLst>
              </a:tr>
              <a:tr h="166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dpm As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屏幕上每米代表的象素数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130720119"/>
                  </a:ext>
                </a:extLst>
              </a:tr>
              <a:tr h="166588">
                <a:tc>
                  <a:txBody>
                    <a:bodyPr/>
                    <a:lstStyle/>
                    <a:p>
                      <a:pPr algn="ctr">
                        <a:lnSpc>
                          <a:spcPct val="125000"/>
                        </a:lnSpc>
                        <a:spcAft>
                          <a:spcPts val="0"/>
                        </a:spcAft>
                      </a:pPr>
                      <a:r>
                        <a:rPr lang="en-US" sz="900" kern="100">
                          <a:effectLst/>
                          <a:latin typeface="Times New Roman" panose="02020603050405020304" pitchFamily="18" charset="0"/>
                          <a:ea typeface="宋体" panose="02010600030101010101" pitchFamily="2" charset="-122"/>
                          <a:cs typeface="Times New Roman" panose="02020603050405020304" pitchFamily="18" charset="0"/>
                        </a:rPr>
                        <a:t>mpu As double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一个地图坐标单位代表的米数，一般为</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0869539"/>
                  </a:ext>
                </a:extLst>
              </a:tr>
            </a:tbl>
          </a:graphicData>
        </a:graphic>
      </p:graphicFrame>
      <p:graphicFrame>
        <p:nvGraphicFramePr>
          <p:cNvPr id="6" name="表格 5">
            <a:extLst>
              <a:ext uri="{FF2B5EF4-FFF2-40B4-BE49-F238E27FC236}">
                <a16:creationId xmlns:a16="http://schemas.microsoft.com/office/drawing/2014/main" id="{73567CC4-9D35-4FCC-91E8-704503402C9E}"/>
              </a:ext>
            </a:extLst>
          </p:cNvPr>
          <p:cNvGraphicFramePr>
            <a:graphicFrameLocks noGrp="1"/>
          </p:cNvGraphicFramePr>
          <p:nvPr/>
        </p:nvGraphicFramePr>
        <p:xfrm>
          <a:off x="460885" y="2388835"/>
          <a:ext cx="5267960" cy="2624328"/>
        </p:xfrm>
        <a:graphic>
          <a:graphicData uri="http://schemas.openxmlformats.org/drawingml/2006/table">
            <a:tbl>
              <a:tblPr firstRow="1" firstCol="1" bandRow="1"/>
              <a:tblGrid>
                <a:gridCol w="3060700">
                  <a:extLst>
                    <a:ext uri="{9D8B030D-6E8A-4147-A177-3AD203B41FA5}">
                      <a16:colId xmlns:a16="http://schemas.microsoft.com/office/drawing/2014/main" val="918728664"/>
                    </a:ext>
                  </a:extLst>
                </a:gridCol>
                <a:gridCol w="2207260">
                  <a:extLst>
                    <a:ext uri="{9D8B030D-6E8A-4147-A177-3AD203B41FA5}">
                      <a16:colId xmlns:a16="http://schemas.microsoft.com/office/drawing/2014/main" val="3936368813"/>
                    </a:ext>
                  </a:extLst>
                </a:gridCol>
              </a:tblGrid>
              <a:tr h="0">
                <a:tc>
                  <a:txBody>
                    <a:bodyPr/>
                    <a:lstStyle/>
                    <a:p>
                      <a:pPr algn="ctr">
                        <a:lnSpc>
                          <a:spcPct val="125000"/>
                        </a:lnSpc>
                        <a:spcAft>
                          <a:spcPts val="0"/>
                        </a:spcAft>
                      </a:pPr>
                      <a:r>
                        <a:rPr lang="en-US" sz="900" b="1" kern="100" dirty="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en-US" sz="9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050404"/>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IsPointOnPoint</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point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pointOverlapped</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tolerance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判断在指定容限下，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一个点是否位于另一个点上。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13207119"/>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IsPointOnMultiPolyline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point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multiPolyline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moMultiPolyline,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tolerance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double)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判断在指定容限下，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指定点是否位于指定复合折线上。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686126687"/>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IsPointWithinMultiPolygon</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point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multiPolygon</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moMultiPolygon)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判断指定点是否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位于指定复合多边形内。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633993170"/>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IsPointWithinBox</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point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box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判断指定点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是否位于指定矩形盒内。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88932066"/>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IsMultiPolylinePartiallyWithinBox</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multiPolyline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moMultiPolyline,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box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判断指定复合折线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是否部分或完全位于指定矩形盒内。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77959066"/>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IsMultiPolygonPartiallyWithinBox</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multiPolygon</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moMultiPolygon, </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box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a:t>
                      </a: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moRectangle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As bool</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判断指定复合多边形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是否部分或完全位于指定矩形盒内。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47707235"/>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GetMidPointOfPolyline</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a:effectLst/>
                          <a:latin typeface="Times New Roman" panose="02020603050405020304" pitchFamily="18" charset="0"/>
                          <a:ea typeface="宋体" panose="02010600030101010101" pitchFamily="2" charset="-122"/>
                          <a:cs typeface="Times New Roman" panose="02020603050405020304" pitchFamily="18" charset="0"/>
                        </a:rPr>
                        <a:t>points </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moPoints) As moPoint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5000"/>
                        </a:lnSpc>
                        <a:spcAft>
                          <a:spcPts val="0"/>
                        </a:spcAft>
                      </a:pPr>
                      <a:r>
                        <a:rPr lang="zh-CN" sz="900" kern="100">
                          <a:effectLst/>
                          <a:latin typeface="Times New Roman" panose="02020603050405020304" pitchFamily="18" charset="0"/>
                          <a:ea typeface="宋体" panose="02010600030101010101" pitchFamily="2" charset="-122"/>
                          <a:cs typeface="Times New Roman" panose="02020603050405020304" pitchFamily="18" charset="0"/>
                        </a:rPr>
                        <a:t>获取指定折线的中点。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876291810"/>
                  </a:ext>
                </a:extLst>
              </a:tr>
              <a:tr h="0">
                <a:tc>
                  <a:txBody>
                    <a:bodyPr/>
                    <a:lstStyle/>
                    <a:p>
                      <a:pPr algn="ctr">
                        <a:lnSpc>
                          <a:spcPct val="125000"/>
                        </a:lnSpc>
                        <a:spcAft>
                          <a:spcPts val="0"/>
                        </a:spcAft>
                      </a:pPr>
                      <a:r>
                        <a:rPr lang="en-US" sz="900" kern="100" dirty="0" err="1">
                          <a:effectLst/>
                          <a:latin typeface="Times New Roman" panose="02020603050405020304" pitchFamily="18" charset="0"/>
                          <a:ea typeface="宋体" panose="02010600030101010101" pitchFamily="2" charset="-122"/>
                          <a:cs typeface="Times New Roman" panose="02020603050405020304" pitchFamily="18" charset="0"/>
                        </a:rPr>
                        <a:t>GetLabelPointOfMultiPolygon</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900" i="1" kern="100" dirty="0" err="1">
                          <a:effectLst/>
                          <a:latin typeface="Times New Roman" panose="02020603050405020304" pitchFamily="18" charset="0"/>
                          <a:ea typeface="宋体" panose="02010600030101010101" pitchFamily="2" charset="-122"/>
                          <a:cs typeface="Times New Roman" panose="02020603050405020304" pitchFamily="18" charset="0"/>
                        </a:rPr>
                        <a:t>multiPolygon</a:t>
                      </a: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900" kern="100" dirty="0">
                          <a:effectLst/>
                          <a:latin typeface="Times New Roman" panose="02020603050405020304" pitchFamily="18" charset="0"/>
                          <a:ea typeface="宋体" panose="02010600030101010101" pitchFamily="2" charset="-122"/>
                          <a:cs typeface="Times New Roman" panose="02020603050405020304" pitchFamily="18" charset="0"/>
                        </a:rPr>
                        <a:t>As moMultiPolygon) As moPoint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获取指定复合多边形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zh-CN" sz="900" kern="100" dirty="0">
                          <a:effectLst/>
                          <a:latin typeface="Times New Roman" panose="02020603050405020304" pitchFamily="18" charset="0"/>
                          <a:ea typeface="宋体" panose="02010600030101010101" pitchFamily="2" charset="-122"/>
                          <a:cs typeface="Times New Roman" panose="02020603050405020304" pitchFamily="18" charset="0"/>
                        </a:rPr>
                        <a:t>的一个注记点。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285291"/>
                  </a:ext>
                </a:extLst>
              </a:tr>
            </a:tbl>
          </a:graphicData>
        </a:graphic>
      </p:graphicFrame>
    </p:spTree>
    <p:extLst>
      <p:ext uri="{BB962C8B-B14F-4D97-AF65-F5344CB8AC3E}">
        <p14:creationId xmlns:p14="http://schemas.microsoft.com/office/powerpoint/2010/main" val="6029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内部接口</a:t>
            </a:r>
            <a:r>
              <a:rPr lang="en-US" altLang="zh-CN" sz="1800" b="1" dirty="0">
                <a:solidFill>
                  <a:srgbClr val="FFC000"/>
                </a:solidFill>
                <a:cs typeface="+mn-ea"/>
                <a:sym typeface="+mn-lt"/>
              </a:rPr>
              <a:t>——</a:t>
            </a:r>
            <a:r>
              <a:rPr lang="zh-CN" altLang="en-US" sz="1800" b="1" dirty="0">
                <a:solidFill>
                  <a:srgbClr val="FFC000"/>
                </a:solidFill>
                <a:cs typeface="+mn-ea"/>
                <a:sym typeface="+mn-lt"/>
              </a:rPr>
              <a:t>数据的组织和算法提供</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9" y="651221"/>
            <a:ext cx="5432062" cy="307777"/>
          </a:xfrm>
          <a:prstGeom prst="rect">
            <a:avLst/>
          </a:prstGeom>
        </p:spPr>
        <p:txBody>
          <a:bodyPr wrap="square">
            <a:spAutoFit/>
          </a:bodyPr>
          <a:lstStyle/>
          <a:p>
            <a:r>
              <a:rPr lang="en-US" altLang="zh-CN" dirty="0">
                <a:latin typeface="华文楷体" panose="02010600040101010101" pitchFamily="2" charset="-122"/>
                <a:ea typeface="华文楷体" panose="02010600040101010101" pitchFamily="2" charset="-122"/>
              </a:rPr>
              <a:t>·Class </a:t>
            </a:r>
            <a:r>
              <a:rPr lang="en-US" altLang="zh-CN" dirty="0" err="1">
                <a:latin typeface="华文楷体" panose="02010600040101010101" pitchFamily="2" charset="-122"/>
                <a:ea typeface="华文楷体" panose="02010600040101010101" pitchFamily="2" charset="-122"/>
              </a:rPr>
              <a:t>MyMapControl</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集成上述类的自定义组件</a:t>
            </a:r>
            <a:endParaRPr lang="en-US" altLang="zh-CN" dirty="0">
              <a:latin typeface="华文楷体" panose="02010600040101010101" pitchFamily="2" charset="-122"/>
              <a:ea typeface="华文楷体" panose="02010600040101010101" pitchFamily="2" charset="-122"/>
            </a:endParaRPr>
          </a:p>
        </p:txBody>
      </p:sp>
      <p:graphicFrame>
        <p:nvGraphicFramePr>
          <p:cNvPr id="5" name="表格 4">
            <a:extLst>
              <a:ext uri="{FF2B5EF4-FFF2-40B4-BE49-F238E27FC236}">
                <a16:creationId xmlns:a16="http://schemas.microsoft.com/office/drawing/2014/main" id="{F417BD9D-72CA-4F9A-93A9-424AEF7613FD}"/>
              </a:ext>
            </a:extLst>
          </p:cNvPr>
          <p:cNvGraphicFramePr>
            <a:graphicFrameLocks noGrp="1"/>
          </p:cNvGraphicFramePr>
          <p:nvPr/>
        </p:nvGraphicFramePr>
        <p:xfrm>
          <a:off x="520192" y="958998"/>
          <a:ext cx="4190704" cy="4184496"/>
        </p:xfrm>
        <a:graphic>
          <a:graphicData uri="http://schemas.openxmlformats.org/drawingml/2006/table">
            <a:tbl>
              <a:tblPr firstRow="1" firstCol="1" bandRow="1"/>
              <a:tblGrid>
                <a:gridCol w="2238415">
                  <a:extLst>
                    <a:ext uri="{9D8B030D-6E8A-4147-A177-3AD203B41FA5}">
                      <a16:colId xmlns:a16="http://schemas.microsoft.com/office/drawing/2014/main" val="2847497186"/>
                    </a:ext>
                  </a:extLst>
                </a:gridCol>
                <a:gridCol w="122820">
                  <a:extLst>
                    <a:ext uri="{9D8B030D-6E8A-4147-A177-3AD203B41FA5}">
                      <a16:colId xmlns:a16="http://schemas.microsoft.com/office/drawing/2014/main" val="2466688213"/>
                    </a:ext>
                  </a:extLst>
                </a:gridCol>
                <a:gridCol w="1829469">
                  <a:extLst>
                    <a:ext uri="{9D8B030D-6E8A-4147-A177-3AD203B41FA5}">
                      <a16:colId xmlns:a16="http://schemas.microsoft.com/office/drawing/2014/main" val="4224828914"/>
                    </a:ext>
                  </a:extLst>
                </a:gridCol>
              </a:tblGrid>
              <a:tr h="137948">
                <a:tc>
                  <a:txBody>
                    <a:bodyPr/>
                    <a:lstStyle/>
                    <a:p>
                      <a:pPr algn="ctr">
                        <a:lnSpc>
                          <a:spcPct val="125000"/>
                        </a:lnSpc>
                        <a:spcAft>
                          <a:spcPts val="0"/>
                        </a:spcAft>
                      </a:pPr>
                      <a:r>
                        <a:rPr lang="en-US" sz="600" b="1" kern="100">
                          <a:effectLst/>
                          <a:latin typeface="Times New Roman" panose="02020603050405020304" pitchFamily="18" charset="0"/>
                          <a:ea typeface="宋体" panose="02010600030101010101" pitchFamily="2" charset="-122"/>
                          <a:cs typeface="Times New Roman" panose="02020603050405020304" pitchFamily="18" charset="0"/>
                        </a:rPr>
                        <a:t>Field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en-US" sz="6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379477194"/>
                  </a:ext>
                </a:extLst>
              </a:tr>
              <a:tr h="137948">
                <a:tc>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SelectionColor As Color</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绘制选择要素的颜色</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extLst>
                  <a:ext uri="{0D108BD9-81ED-4DB2-BD59-A6C34878D82A}">
                    <a16:rowId xmlns:a16="http://schemas.microsoft.com/office/drawing/2014/main" val="301065163"/>
                  </a:ext>
                </a:extLst>
              </a:tr>
              <a:tr h="137948">
                <a:tc>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FlashColor As Color</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闪烁图形的颜色</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2038152510"/>
                  </a:ext>
                </a:extLst>
              </a:tr>
              <a:tr h="137948">
                <a:tc>
                  <a:txBody>
                    <a:bodyPr/>
                    <a:lstStyle/>
                    <a:p>
                      <a:pPr algn="ctr">
                        <a:lnSpc>
                          <a:spcPct val="125000"/>
                        </a:lnSpc>
                        <a:spcAft>
                          <a:spcPts val="0"/>
                        </a:spcAft>
                      </a:pPr>
                      <a:r>
                        <a:rPr lang="en-US" sz="600" kern="100" dirty="0" err="1">
                          <a:effectLst/>
                          <a:latin typeface="Times New Roman" panose="02020603050405020304" pitchFamily="18" charset="0"/>
                          <a:ea typeface="宋体" panose="02010600030101010101" pitchFamily="2" charset="-122"/>
                          <a:cs typeface="Times New Roman" panose="02020603050405020304" pitchFamily="18" charset="0"/>
                        </a:rPr>
                        <a:t>ProjectionCS</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moProjectionCS</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投影坐标系统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1244826795"/>
                  </a:ext>
                </a:extLst>
              </a:tr>
              <a:tr h="137948">
                <a:tc>
                  <a:txBody>
                    <a:bodyPr/>
                    <a:lstStyle/>
                    <a:p>
                      <a:pPr algn="ctr">
                        <a:lnSpc>
                          <a:spcPct val="125000"/>
                        </a:lnSpc>
                        <a:spcAft>
                          <a:spcPts val="0"/>
                        </a:spcAft>
                      </a:pP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Layers As moLayers</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只读属性，表示图层集合</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2913443996"/>
                  </a:ext>
                </a:extLst>
              </a:tr>
              <a:tr h="137948">
                <a:tc>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MapScale As double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只读属性，表示地图比例尺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2270863544"/>
                  </a:ext>
                </a:extLst>
              </a:tr>
              <a:tr h="137948">
                <a:tc>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MapOffsetX As double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只读属性，表示地图控件左上点的</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X</a:t>
                      </a: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3245997283"/>
                  </a:ext>
                </a:extLst>
              </a:tr>
              <a:tr h="137948">
                <a:tc>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MapOffsetY As double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tc gridSpan="2">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只读属性，表示地图控件左上点的</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959146922"/>
                  </a:ext>
                </a:extLst>
              </a:tr>
              <a:tr h="137948">
                <a:tc gridSpan="2">
                  <a:txBody>
                    <a:bodyPr/>
                    <a:lstStyle/>
                    <a:p>
                      <a:pPr algn="ctr">
                        <a:lnSpc>
                          <a:spcPct val="125000"/>
                        </a:lnSpc>
                        <a:spcAft>
                          <a:spcPts val="0"/>
                        </a:spcAft>
                      </a:pPr>
                      <a:r>
                        <a:rPr lang="en-US" sz="600" b="1" kern="100">
                          <a:effectLst/>
                          <a:latin typeface="Times New Roman" panose="02020603050405020304" pitchFamily="18" charset="0"/>
                          <a:ea typeface="宋体" panose="02010600030101010101" pitchFamily="2" charset="-122"/>
                          <a:cs typeface="Times New Roman" panose="02020603050405020304" pitchFamily="18" charset="0"/>
                        </a:rPr>
                        <a:t>Method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25000"/>
                        </a:lnSpc>
                        <a:spcAft>
                          <a:spcPts val="0"/>
                        </a:spcAft>
                      </a:pPr>
                      <a:r>
                        <a:rPr lang="en-US" sz="600" b="1" kern="100">
                          <a:effectLst/>
                          <a:latin typeface="Times New Roman" panose="02020603050405020304" pitchFamily="18" charset="0"/>
                          <a:ea typeface="宋体" panose="02010600030101010101" pitchFamily="2" charset="-122"/>
                          <a:cs typeface="Times New Roman" panose="02020603050405020304" pitchFamily="18" charset="0"/>
                        </a:rPr>
                        <a:t>Note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80797"/>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GetExtent() As moRectangle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just">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获取地图窗口对应的地图范围（地图坐标）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81895670"/>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GetFullExtent() As moRectangle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获取地图范围（地图坐标）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3219994491"/>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FullExtent()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在窗口内显示地图全部范围</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363731509"/>
                  </a:ext>
                </a:extLst>
              </a:tr>
              <a:tr h="287410">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SetView(</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offsetX</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offsetY</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mapScale </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As double)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设置地图视图</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890820030"/>
                  </a:ext>
                </a:extLst>
              </a:tr>
              <a:tr h="287410">
                <a:tc gridSpan="2">
                  <a:txBody>
                    <a:bodyPr/>
                    <a:lstStyle/>
                    <a:p>
                      <a:pPr algn="ctr">
                        <a:lnSpc>
                          <a:spcPct val="125000"/>
                        </a:lnSpc>
                        <a:spcAft>
                          <a:spcPts val="0"/>
                        </a:spcAft>
                      </a:pPr>
                      <a:r>
                        <a:rPr lang="en-US" sz="600" kern="100" dirty="0" err="1">
                          <a:effectLst/>
                          <a:latin typeface="Times New Roman" panose="02020603050405020304" pitchFamily="18" charset="0"/>
                          <a:ea typeface="宋体" panose="02010600030101010101" pitchFamily="2" charset="-122"/>
                          <a:cs typeface="Times New Roman" panose="02020603050405020304" pitchFamily="18" charset="0"/>
                        </a:rPr>
                        <a:t>ZoomByCenter</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center </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As moPoint,</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 ratio</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double) As void</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以指定中心和指定系数进行缩放</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3555343435"/>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ZoomToExtent(</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extent </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As moRectangle)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在地图窗口内显示指定范围</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1459575"/>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PanDelta(</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deltaX</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deltaY </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As double)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将地图平移指定量</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78714049"/>
                  </a:ext>
                </a:extLst>
              </a:tr>
              <a:tr h="137948">
                <a:tc gridSpan="2">
                  <a:txBody>
                    <a:bodyPr/>
                    <a:lstStyle/>
                    <a:p>
                      <a:pPr algn="ctr">
                        <a:lnSpc>
                          <a:spcPct val="125000"/>
                        </a:lnSpc>
                        <a:spcAft>
                          <a:spcPts val="0"/>
                        </a:spcAft>
                      </a:pPr>
                      <a:r>
                        <a:rPr lang="en-US" sz="600" kern="100" dirty="0" err="1">
                          <a:effectLst/>
                          <a:latin typeface="Times New Roman" panose="02020603050405020304" pitchFamily="18" charset="0"/>
                          <a:ea typeface="宋体" panose="02010600030101010101" pitchFamily="2" charset="-122"/>
                          <a:cs typeface="Times New Roman" panose="02020603050405020304" pitchFamily="18" charset="0"/>
                        </a:rPr>
                        <a:t>ToMapPoint</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double,</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 y</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double) As moPoint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将屏幕坐标转换为地图坐标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774311027"/>
                  </a:ext>
                </a:extLst>
              </a:tr>
              <a:tr h="137948">
                <a:tc gridSpan="2">
                  <a:txBody>
                    <a:bodyPr/>
                    <a:lstStyle/>
                    <a:p>
                      <a:pPr algn="ctr">
                        <a:lnSpc>
                          <a:spcPct val="125000"/>
                        </a:lnSpc>
                        <a:spcAft>
                          <a:spcPts val="0"/>
                        </a:spcAft>
                      </a:pPr>
                      <a:r>
                        <a:rPr lang="en-US" sz="600" kern="100" dirty="0" err="1">
                          <a:effectLst/>
                          <a:latin typeface="Times New Roman" panose="02020603050405020304" pitchFamily="18" charset="0"/>
                          <a:ea typeface="宋体" panose="02010600030101010101" pitchFamily="2" charset="-122"/>
                          <a:cs typeface="Times New Roman" panose="02020603050405020304" pitchFamily="18" charset="0"/>
                        </a:rPr>
                        <a:t>FromMapPoint</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double,</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 y</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double) As moPoint</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将地图坐标转换为屏幕坐标</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995042350"/>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ToMapDistance(</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dis</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As double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将屏幕距离转换为地图距离</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2888396964"/>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FromMapDistance(</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dis</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As double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将地图距离转换为屏幕距离</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1882265803"/>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RedrawMap()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重新绘制地图</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16553612"/>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RedrawTrackingShapes()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重新绘制跟踪图形</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438008811"/>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PanMapImageTo(</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x</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float, </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y</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float)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将地图图像移动到指定位置</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屏幕坐标</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4188190223"/>
                  </a:ext>
                </a:extLst>
              </a:tr>
              <a:tr h="287410">
                <a:tc gridSpan="2">
                  <a:txBody>
                    <a:bodyPr/>
                    <a:lstStyle/>
                    <a:p>
                      <a:pPr algn="ctr">
                        <a:lnSpc>
                          <a:spcPct val="125000"/>
                        </a:lnSpc>
                        <a:spcAft>
                          <a:spcPts val="0"/>
                        </a:spcAft>
                      </a:pPr>
                      <a:r>
                        <a:rPr lang="en-US" sz="600" kern="100" dirty="0" err="1">
                          <a:effectLst/>
                          <a:latin typeface="Times New Roman" panose="02020603050405020304" pitchFamily="18" charset="0"/>
                          <a:ea typeface="宋体" panose="02010600030101010101" pitchFamily="2" charset="-122"/>
                          <a:cs typeface="Times New Roman" panose="02020603050405020304" pitchFamily="18" charset="0"/>
                        </a:rPr>
                        <a:t>FlashShapes</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shapes</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moShape[],</a:t>
                      </a: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times</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Int32,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25000"/>
                        </a:lnSpc>
                        <a:spcAft>
                          <a:spcPts val="0"/>
                        </a:spcAft>
                      </a:pPr>
                      <a:r>
                        <a:rPr lang="en-US" sz="600" i="1" kern="100" dirty="0">
                          <a:effectLst/>
                          <a:latin typeface="Times New Roman" panose="02020603050405020304" pitchFamily="18" charset="0"/>
                          <a:ea typeface="宋体" panose="02010600030101010101" pitchFamily="2" charset="-122"/>
                          <a:cs typeface="Times New Roman" panose="02020603050405020304" pitchFamily="18" charset="0"/>
                        </a:rPr>
                        <a:t>interval</a:t>
                      </a:r>
                      <a:r>
                        <a:rPr lang="en-US" sz="600" kern="100" dirty="0">
                          <a:effectLst/>
                          <a:latin typeface="Times New Roman" panose="02020603050405020304" pitchFamily="18" charset="0"/>
                          <a:ea typeface="宋体" panose="02010600030101010101" pitchFamily="2" charset="-122"/>
                          <a:cs typeface="Times New Roman" panose="02020603050405020304" pitchFamily="18" charset="0"/>
                        </a:rPr>
                        <a:t> As Int32) As void</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对指定的图形数组进行闪烁</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370736984"/>
                  </a:ext>
                </a:extLst>
              </a:tr>
              <a:tr h="137948">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GetDrawingTool() As moUserDrawingTool</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tc hMerge="1">
                  <a:txBody>
                    <a:bodyPr/>
                    <a:lstStyle/>
                    <a:p>
                      <a:endParaRPr lang="zh-CN" altLang="en-US"/>
                    </a:p>
                  </a:txBody>
                  <a:tcPr/>
                </a:tc>
                <a:tc>
                  <a:txBody>
                    <a:bodyPr/>
                    <a:lstStyle/>
                    <a:p>
                      <a:pPr algn="ctr">
                        <a:lnSpc>
                          <a:spcPct val="125000"/>
                        </a:lnSpc>
                        <a:spcAft>
                          <a:spcPts val="0"/>
                        </a:spcAft>
                      </a:pPr>
                      <a:r>
                        <a:rPr lang="zh-CN" sz="600" kern="100">
                          <a:effectLst/>
                          <a:latin typeface="Times New Roman" panose="02020603050405020304" pitchFamily="18" charset="0"/>
                          <a:ea typeface="宋体" panose="02010600030101010101" pitchFamily="2" charset="-122"/>
                          <a:cs typeface="Times New Roman" panose="02020603050405020304" pitchFamily="18" charset="0"/>
                        </a:rPr>
                        <a:t>获取一个绘图工具</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a:noFill/>
                    </a:lnB>
                  </a:tcPr>
                </a:tc>
                <a:extLst>
                  <a:ext uri="{0D108BD9-81ED-4DB2-BD59-A6C34878D82A}">
                    <a16:rowId xmlns:a16="http://schemas.microsoft.com/office/drawing/2014/main" val="3210980570"/>
                  </a:ext>
                </a:extLst>
              </a:tr>
              <a:tr h="287410">
                <a:tc gridSpan="2">
                  <a:txBody>
                    <a:bodyPr/>
                    <a:lstStyle/>
                    <a:p>
                      <a:pPr algn="ctr">
                        <a:lnSpc>
                          <a:spcPct val="125000"/>
                        </a:lnSpc>
                        <a:spcAft>
                          <a:spcPts val="0"/>
                        </a:spcAft>
                      </a:pP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SelectBox(</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selectingBox </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As moRectangle, </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tolerance</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double, </a:t>
                      </a:r>
                      <a:r>
                        <a:rPr lang="en-US" sz="600" i="1" kern="100">
                          <a:effectLst/>
                          <a:latin typeface="Times New Roman" panose="02020603050405020304" pitchFamily="18" charset="0"/>
                          <a:ea typeface="宋体" panose="02010600030101010101" pitchFamily="2" charset="-122"/>
                          <a:cs typeface="Times New Roman" panose="02020603050405020304" pitchFamily="18" charset="0"/>
                        </a:rPr>
                        <a:t>selectMethod</a:t>
                      </a:r>
                      <a:r>
                        <a:rPr lang="en-US" sz="600" kern="100">
                          <a:effectLst/>
                          <a:latin typeface="Times New Roman" panose="02020603050405020304" pitchFamily="18" charset="0"/>
                          <a:ea typeface="宋体" panose="02010600030101010101" pitchFamily="2" charset="-122"/>
                          <a:cs typeface="Times New Roman" panose="02020603050405020304" pitchFamily="18" charset="0"/>
                        </a:rPr>
                        <a:t> As Int32) As void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25000"/>
                        </a:lnSpc>
                        <a:spcAft>
                          <a:spcPts val="0"/>
                        </a:spcAft>
                      </a:pPr>
                      <a:r>
                        <a:rPr lang="zh-CN" sz="600" kern="100" dirty="0">
                          <a:effectLst/>
                          <a:latin typeface="Times New Roman" panose="02020603050405020304" pitchFamily="18" charset="0"/>
                          <a:ea typeface="宋体" panose="02010600030101010101" pitchFamily="2" charset="-122"/>
                          <a:cs typeface="Times New Roman" panose="02020603050405020304" pitchFamily="18" charset="0"/>
                        </a:rPr>
                        <a:t>根据指定选择合与选择方法执行选择</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6609" marR="46609"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2377273"/>
                  </a:ext>
                </a:extLst>
              </a:tr>
            </a:tbl>
          </a:graphicData>
        </a:graphic>
      </p:graphicFrame>
    </p:spTree>
    <p:extLst>
      <p:ext uri="{BB962C8B-B14F-4D97-AF65-F5344CB8AC3E}">
        <p14:creationId xmlns:p14="http://schemas.microsoft.com/office/powerpoint/2010/main" val="10242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37015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窗体接口</a:t>
            </a:r>
            <a:r>
              <a:rPr lang="en-US" altLang="zh-CN" sz="1800" b="1" dirty="0">
                <a:solidFill>
                  <a:srgbClr val="FFC000"/>
                </a:solidFill>
                <a:cs typeface="+mn-ea"/>
                <a:sym typeface="+mn-lt"/>
              </a:rPr>
              <a:t>——</a:t>
            </a:r>
            <a:r>
              <a:rPr lang="zh-CN" altLang="en-US" sz="1800" b="1" dirty="0">
                <a:solidFill>
                  <a:srgbClr val="FFC000"/>
                </a:solidFill>
                <a:cs typeface="+mn-ea"/>
                <a:sym typeface="+mn-lt"/>
              </a:rPr>
              <a:t>操作与命令的执行</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8" y="651221"/>
            <a:ext cx="7972801" cy="3323987"/>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Class </a:t>
            </a:r>
            <a:r>
              <a:rPr lang="en-US" altLang="zh-CN" b="1" dirty="0" err="1">
                <a:latin typeface="华文楷体" panose="02010600040101010101" pitchFamily="2" charset="-122"/>
                <a:ea typeface="华文楷体" panose="02010600040101010101" pitchFamily="2" charset="-122"/>
              </a:rPr>
              <a:t>MainForm</a:t>
            </a:r>
            <a:r>
              <a:rPr lang="zh-CN" altLang="en-US" b="1" dirty="0">
                <a:latin typeface="华文楷体" panose="02010600040101010101" pitchFamily="2" charset="-122"/>
                <a:ea typeface="华文楷体" panose="02010600040101010101" pitchFamily="2" charset="-122"/>
              </a:rPr>
              <a:t>：主窗体</a:t>
            </a:r>
            <a:endParaRPr lang="en-US" altLang="zh-CN" b="1"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ToolStripMenuItem</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新建文件菜单选项单击事件：</a:t>
            </a:r>
            <a:r>
              <a:rPr lang="en-US" altLang="zh-CN" dirty="0">
                <a:latin typeface="华文楷体" panose="02010600040101010101" pitchFamily="2" charset="-122"/>
                <a:ea typeface="华文楷体" panose="02010600040101010101" pitchFamily="2" charset="-122"/>
              </a:rPr>
              <a:t>NewFileMenu_Click(object sender, EventArgs e)</a:t>
            </a: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·toolStripButton</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打开文件按钮单击事件：</a:t>
            </a:r>
            <a:r>
              <a:rPr lang="en-US" altLang="zh-CN" dirty="0">
                <a:latin typeface="华文楷体" panose="02010600040101010101" pitchFamily="2" charset="-122"/>
                <a:ea typeface="华文楷体" panose="02010600040101010101" pitchFamily="2" charset="-122"/>
              </a:rPr>
              <a:t>OpenBtn_Click(object sender, EventArgs e)</a:t>
            </a: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·treeView</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图层列表右键事件：</a:t>
            </a:r>
          </a:p>
          <a:p>
            <a:r>
              <a:rPr lang="en-US" altLang="zh-CN" dirty="0">
                <a:latin typeface="华文楷体" panose="02010600040101010101" pitchFamily="2" charset="-122"/>
                <a:ea typeface="华文楷体" panose="02010600040101010101" pitchFamily="2" charset="-122"/>
              </a:rPr>
              <a:t>LayerTree_ NodeMouseClick(object sender, TreeNodeMouseClickEventArgs e)</a:t>
            </a: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·moMapControl</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地图点击事件：</a:t>
            </a:r>
            <a:r>
              <a:rPr lang="en-US" altLang="zh-CN" dirty="0">
                <a:latin typeface="华文楷体" panose="02010600040101010101" pitchFamily="2" charset="-122"/>
                <a:ea typeface="华文楷体" panose="02010600040101010101" pitchFamily="2" charset="-122"/>
              </a:rPr>
              <a:t>moMap_MouseClick (object sender, MouseEventArgs e)</a:t>
            </a:r>
          </a:p>
          <a:p>
            <a:endParaRPr lang="en-US" altLang="zh-CN" dirty="0">
              <a:latin typeface="华文楷体" panose="02010600040101010101" pitchFamily="2" charset="-122"/>
              <a:ea typeface="华文楷体" panose="02010600040101010101" pitchFamily="2" charset="-122"/>
            </a:endParaRPr>
          </a:p>
        </p:txBody>
      </p:sp>
      <p:sp>
        <p:nvSpPr>
          <p:cNvPr id="8" name="矩形 7">
            <a:extLst>
              <a:ext uri="{FF2B5EF4-FFF2-40B4-BE49-F238E27FC236}">
                <a16:creationId xmlns:a16="http://schemas.microsoft.com/office/drawing/2014/main" id="{7A026080-7A91-479E-B1B7-9449544938DD}"/>
              </a:ext>
            </a:extLst>
          </p:cNvPr>
          <p:cNvSpPr/>
          <p:nvPr/>
        </p:nvSpPr>
        <p:spPr>
          <a:xfrm>
            <a:off x="401577" y="3973148"/>
            <a:ext cx="7972801" cy="1169551"/>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Class AttrTableForm</a:t>
            </a:r>
            <a:r>
              <a:rPr lang="zh-CN" altLang="en-US" b="1" dirty="0">
                <a:latin typeface="华文楷体" panose="02010600040101010101" pitchFamily="2" charset="-122"/>
                <a:ea typeface="华文楷体" panose="02010600040101010101" pitchFamily="2" charset="-122"/>
              </a:rPr>
              <a:t>：属性表窗体</a:t>
            </a:r>
            <a:endParaRPr lang="en-US" altLang="zh-CN" b="1"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·toolStripButton</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单击开始编辑按钮：</a:t>
            </a:r>
            <a:r>
              <a:rPr lang="en-US" altLang="zh-CN" dirty="0" err="1">
                <a:latin typeface="华文楷体" panose="02010600040101010101" pitchFamily="2" charset="-122"/>
                <a:ea typeface="华文楷体" panose="02010600040101010101" pitchFamily="2" charset="-122"/>
              </a:rPr>
              <a:t>BeginEditBtn_Click</a:t>
            </a:r>
            <a:r>
              <a:rPr lang="en-US" altLang="zh-CN" dirty="0">
                <a:latin typeface="华文楷体" panose="02010600040101010101" pitchFamily="2" charset="-122"/>
                <a:ea typeface="华文楷体" panose="02010600040101010101" pitchFamily="2" charset="-122"/>
              </a:rPr>
              <a:t>(object sender, EventArgs e)</a:t>
            </a:r>
          </a:p>
          <a:p>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1855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7" name="矩形 6">
            <a:extLst>
              <a:ext uri="{FF2B5EF4-FFF2-40B4-BE49-F238E27FC236}">
                <a16:creationId xmlns:a16="http://schemas.microsoft.com/office/drawing/2014/main" id="{B9FA2284-919B-4E44-8254-D1D8EDFBD387}"/>
              </a:ext>
            </a:extLst>
          </p:cNvPr>
          <p:cNvSpPr/>
          <p:nvPr/>
        </p:nvSpPr>
        <p:spPr>
          <a:xfrm>
            <a:off x="634246" y="226352"/>
            <a:ext cx="337015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窗体接口</a:t>
            </a:r>
            <a:r>
              <a:rPr lang="en-US" altLang="zh-CN" sz="1800" b="1" dirty="0">
                <a:solidFill>
                  <a:srgbClr val="FFC000"/>
                </a:solidFill>
                <a:cs typeface="+mn-ea"/>
                <a:sym typeface="+mn-lt"/>
              </a:rPr>
              <a:t>——</a:t>
            </a:r>
            <a:r>
              <a:rPr lang="zh-CN" altLang="en-US" sz="1800" b="1" dirty="0">
                <a:solidFill>
                  <a:srgbClr val="FFC000"/>
                </a:solidFill>
                <a:cs typeface="+mn-ea"/>
                <a:sym typeface="+mn-lt"/>
              </a:rPr>
              <a:t>操作与命令的执行</a:t>
            </a:r>
          </a:p>
        </p:txBody>
      </p:sp>
      <p:sp>
        <p:nvSpPr>
          <p:cNvPr id="9" name="矩形 8">
            <a:extLst>
              <a:ext uri="{FF2B5EF4-FFF2-40B4-BE49-F238E27FC236}">
                <a16:creationId xmlns:a16="http://schemas.microsoft.com/office/drawing/2014/main" id="{58E98D3C-4114-4CE9-B1A1-46C38C3066C7}"/>
              </a:ext>
            </a:extLst>
          </p:cNvPr>
          <p:cNvSpPr/>
          <p:nvPr/>
        </p:nvSpPr>
        <p:spPr>
          <a:xfrm>
            <a:off x="520192" y="651221"/>
            <a:ext cx="2608974" cy="307777"/>
          </a:xfrm>
          <a:prstGeom prst="rect">
            <a:avLst/>
          </a:prstGeom>
        </p:spPr>
        <p:txBody>
          <a:bodyPr wrap="square">
            <a:spAutoFit/>
          </a:bodyPr>
          <a:lstStyle/>
          <a:p>
            <a:endParaRPr lang="en-US" altLang="zh-CN" dirty="0">
              <a:latin typeface="华文楷体" panose="02010600040101010101" pitchFamily="2" charset="-122"/>
              <a:ea typeface="华文楷体" panose="02010600040101010101" pitchFamily="2" charset="-122"/>
            </a:endParaRPr>
          </a:p>
        </p:txBody>
      </p:sp>
      <p:sp>
        <p:nvSpPr>
          <p:cNvPr id="12" name="矩形 11">
            <a:extLst>
              <a:ext uri="{FF2B5EF4-FFF2-40B4-BE49-F238E27FC236}">
                <a16:creationId xmlns:a16="http://schemas.microsoft.com/office/drawing/2014/main" id="{CF005E0D-BD9A-4616-991C-76359394E679}"/>
              </a:ext>
            </a:extLst>
          </p:cNvPr>
          <p:cNvSpPr/>
          <p:nvPr/>
        </p:nvSpPr>
        <p:spPr>
          <a:xfrm>
            <a:off x="401578" y="651221"/>
            <a:ext cx="7972801" cy="2031325"/>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Class </a:t>
            </a:r>
            <a:r>
              <a:rPr lang="en-US" altLang="zh-CN" b="1" dirty="0" err="1">
                <a:latin typeface="华文楷体" panose="02010600040101010101" pitchFamily="2" charset="-122"/>
                <a:ea typeface="华文楷体" panose="02010600040101010101" pitchFamily="2" charset="-122"/>
              </a:rPr>
              <a:t>SelectByAttrForm</a:t>
            </a:r>
            <a:r>
              <a:rPr lang="zh-CN" altLang="en-US" b="1" dirty="0">
                <a:latin typeface="华文楷体" panose="02010600040101010101" pitchFamily="2" charset="-122"/>
                <a:ea typeface="华文楷体" panose="02010600040101010101" pitchFamily="2" charset="-122"/>
              </a:rPr>
              <a:t>：按属性查询要素窗体</a:t>
            </a:r>
            <a:endParaRPr lang="en-US" altLang="zh-CN" b="1"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comboBox</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用户选择图层：</a:t>
            </a:r>
            <a:r>
              <a:rPr lang="en-US" altLang="zh-CN" dirty="0" err="1">
                <a:latin typeface="华文楷体" panose="02010600040101010101" pitchFamily="2" charset="-122"/>
                <a:ea typeface="华文楷体" panose="02010600040101010101" pitchFamily="2" charset="-122"/>
              </a:rPr>
              <a:t>LayerSelectBox_SelectedIndexChanged</a:t>
            </a:r>
            <a:r>
              <a:rPr lang="en-US" altLang="zh-CN" dirty="0">
                <a:latin typeface="华文楷体" panose="02010600040101010101" pitchFamily="2" charset="-122"/>
                <a:ea typeface="华文楷体" panose="02010600040101010101" pitchFamily="2" charset="-122"/>
              </a:rPr>
              <a:t>(object sender, EventArgs e)</a:t>
            </a: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·Button</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“＝”按钮点击事件：</a:t>
            </a:r>
            <a:r>
              <a:rPr lang="en-US" altLang="zh-CN" dirty="0" err="1">
                <a:latin typeface="华文楷体" panose="02010600040101010101" pitchFamily="2" charset="-122"/>
                <a:ea typeface="华文楷体" panose="02010600040101010101" pitchFamily="2" charset="-122"/>
              </a:rPr>
              <a:t>EqBtn_Click</a:t>
            </a:r>
            <a:r>
              <a:rPr lang="en-US" altLang="zh-CN" dirty="0">
                <a:latin typeface="华文楷体" panose="02010600040101010101" pitchFamily="2" charset="-122"/>
                <a:ea typeface="华文楷体" panose="02010600040101010101" pitchFamily="2" charset="-122"/>
              </a:rPr>
              <a:t>(object sender, EventArgs e)</a:t>
            </a:r>
          </a:p>
          <a:p>
            <a:r>
              <a:rPr lang="zh-CN" altLang="en-US" dirty="0">
                <a:latin typeface="华文楷体" panose="02010600040101010101" pitchFamily="2" charset="-122"/>
                <a:ea typeface="华文楷体" panose="02010600040101010101" pitchFamily="2" charset="-122"/>
              </a:rPr>
              <a:t>获取唯一值按钮单击事件：</a:t>
            </a:r>
            <a:r>
              <a:rPr lang="en-US" altLang="zh-CN" dirty="0" err="1">
                <a:latin typeface="华文楷体" panose="02010600040101010101" pitchFamily="2" charset="-122"/>
                <a:ea typeface="华文楷体" panose="02010600040101010101" pitchFamily="2" charset="-122"/>
              </a:rPr>
              <a:t>GetValueBtn</a:t>
            </a:r>
            <a:r>
              <a:rPr lang="en-US" altLang="zh-CN" dirty="0">
                <a:latin typeface="华文楷体" panose="02010600040101010101" pitchFamily="2" charset="-122"/>
                <a:ea typeface="华文楷体" panose="02010600040101010101" pitchFamily="2" charset="-122"/>
              </a:rPr>
              <a:t>_ Click(object sender, EventArgs e)</a:t>
            </a:r>
          </a:p>
          <a:p>
            <a:endParaRPr lang="en-US" altLang="zh-CN" dirty="0">
              <a:latin typeface="华文楷体" panose="02010600040101010101" pitchFamily="2" charset="-122"/>
              <a:ea typeface="华文楷体" panose="02010600040101010101" pitchFamily="2" charset="-122"/>
            </a:endParaRPr>
          </a:p>
        </p:txBody>
      </p:sp>
      <p:sp>
        <p:nvSpPr>
          <p:cNvPr id="8" name="矩形 7">
            <a:extLst>
              <a:ext uri="{FF2B5EF4-FFF2-40B4-BE49-F238E27FC236}">
                <a16:creationId xmlns:a16="http://schemas.microsoft.com/office/drawing/2014/main" id="{7A026080-7A91-479E-B1B7-9449544938DD}"/>
              </a:ext>
            </a:extLst>
          </p:cNvPr>
          <p:cNvSpPr/>
          <p:nvPr/>
        </p:nvSpPr>
        <p:spPr>
          <a:xfrm>
            <a:off x="412697" y="2670379"/>
            <a:ext cx="7972801" cy="2246769"/>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Class </a:t>
            </a:r>
            <a:r>
              <a:rPr lang="en-US" altLang="zh-CN" b="1" dirty="0" err="1">
                <a:latin typeface="华文楷体" panose="02010600040101010101" pitchFamily="2" charset="-122"/>
                <a:ea typeface="华文楷体" panose="02010600040101010101" pitchFamily="2" charset="-122"/>
              </a:rPr>
              <a:t>RenderForm</a:t>
            </a:r>
            <a:r>
              <a:rPr lang="zh-CN" altLang="en-US" b="1" dirty="0">
                <a:latin typeface="华文楷体" panose="02010600040101010101" pitchFamily="2" charset="-122"/>
                <a:ea typeface="华文楷体" panose="02010600040101010101" pitchFamily="2" charset="-122"/>
              </a:rPr>
              <a:t>：图层渲染窗体</a:t>
            </a:r>
            <a:endParaRPr lang="en-US" altLang="zh-CN" b="1"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radioButton</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选择渲染方式：</a:t>
            </a:r>
            <a:r>
              <a:rPr lang="en-US" altLang="zh-CN" dirty="0" err="1">
                <a:latin typeface="华文楷体" panose="02010600040101010101" pitchFamily="2" charset="-122"/>
                <a:ea typeface="华文楷体" panose="02010600040101010101" pitchFamily="2" charset="-122"/>
              </a:rPr>
              <a:t>simpleRenderRadio_CheckedChanged</a:t>
            </a:r>
            <a:r>
              <a:rPr lang="en-US" altLang="zh-CN" dirty="0">
                <a:latin typeface="华文楷体" panose="02010600040101010101" pitchFamily="2" charset="-122"/>
                <a:ea typeface="华文楷体" panose="02010600040101010101" pitchFamily="2" charset="-122"/>
              </a:rPr>
              <a:t>(object sender, EventArgs e)</a:t>
            </a:r>
          </a:p>
          <a:p>
            <a:r>
              <a:rPr lang="en-US" altLang="zh-CN" dirty="0">
                <a:latin typeface="华文楷体" panose="02010600040101010101" pitchFamily="2" charset="-122"/>
                <a:ea typeface="华文楷体" panose="02010600040101010101" pitchFamily="2" charset="-122"/>
              </a:rPr>
              <a:t>·</a:t>
            </a:r>
            <a:r>
              <a:rPr lang="en-US" altLang="zh-CN" dirty="0" err="1">
                <a:latin typeface="华文楷体" panose="02010600040101010101" pitchFamily="2" charset="-122"/>
                <a:ea typeface="华文楷体" panose="02010600040101010101" pitchFamily="2" charset="-122"/>
              </a:rPr>
              <a:t>comboBox</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用户选择样式：</a:t>
            </a:r>
            <a:r>
              <a:rPr lang="en-US" altLang="zh-CN" dirty="0" err="1">
                <a:latin typeface="华文楷体" panose="02010600040101010101" pitchFamily="2" charset="-122"/>
                <a:ea typeface="华文楷体" panose="02010600040101010101" pitchFamily="2" charset="-122"/>
              </a:rPr>
              <a:t>SymbolSelectBox_SelectedIndexChanged</a:t>
            </a:r>
            <a:r>
              <a:rPr lang="en-US" altLang="zh-CN" dirty="0">
                <a:latin typeface="华文楷体" panose="02010600040101010101" pitchFamily="2" charset="-122"/>
                <a:ea typeface="华文楷体" panose="02010600040101010101" pitchFamily="2" charset="-122"/>
              </a:rPr>
              <a:t>(object sender, EventArgs e)</a:t>
            </a:r>
          </a:p>
          <a:p>
            <a:r>
              <a:rPr lang="zh-CN" altLang="en-US" dirty="0">
                <a:latin typeface="华文楷体" panose="02010600040101010101" pitchFamily="2" charset="-122"/>
                <a:ea typeface="华文楷体" panose="02010600040101010101" pitchFamily="2" charset="-122"/>
              </a:rPr>
              <a:t>用户选择字段：</a:t>
            </a:r>
            <a:r>
              <a:rPr lang="en-US" altLang="zh-CN" dirty="0" err="1">
                <a:latin typeface="华文楷体" panose="02010600040101010101" pitchFamily="2" charset="-122"/>
                <a:ea typeface="华文楷体" panose="02010600040101010101" pitchFamily="2" charset="-122"/>
              </a:rPr>
              <a:t>UniqueFieldSelectBox_SelectedIndexChanged</a:t>
            </a:r>
            <a:r>
              <a:rPr lang="en-US" altLang="zh-CN" dirty="0">
                <a:latin typeface="华文楷体" panose="02010600040101010101" pitchFamily="2" charset="-122"/>
                <a:ea typeface="华文楷体" panose="02010600040101010101" pitchFamily="2" charset="-122"/>
              </a:rPr>
              <a:t>(object sender, EventArgs e)</a:t>
            </a:r>
          </a:p>
          <a:p>
            <a:r>
              <a:rPr lang="en-US" altLang="zh-CN" dirty="0">
                <a:latin typeface="华文楷体" panose="02010600040101010101" pitchFamily="2" charset="-122"/>
                <a:ea typeface="华文楷体" panose="02010600040101010101" pitchFamily="2" charset="-122"/>
              </a:rPr>
              <a:t>·Button</a:t>
            </a:r>
            <a:r>
              <a:rPr lang="zh-CN" altLang="en-US" dirty="0">
                <a:latin typeface="华文楷体" panose="02010600040101010101" pitchFamily="2" charset="-122"/>
                <a:ea typeface="华文楷体" panose="02010600040101010101" pitchFamily="2" charset="-122"/>
              </a:rPr>
              <a:t>：</a:t>
            </a:r>
          </a:p>
          <a:p>
            <a:r>
              <a:rPr lang="zh-CN" altLang="en-US" dirty="0">
                <a:latin typeface="华文楷体" panose="02010600040101010101" pitchFamily="2" charset="-122"/>
                <a:ea typeface="华文楷体" panose="02010600040101010101" pitchFamily="2" charset="-122"/>
              </a:rPr>
              <a:t>确认渲染：</a:t>
            </a:r>
            <a:r>
              <a:rPr lang="en-US" altLang="zh-CN" dirty="0" err="1">
                <a:latin typeface="华文楷体" panose="02010600040101010101" pitchFamily="2" charset="-122"/>
                <a:ea typeface="华文楷体" panose="02010600040101010101" pitchFamily="2" charset="-122"/>
              </a:rPr>
              <a:t>CheckBtn</a:t>
            </a:r>
            <a:r>
              <a:rPr lang="en-US" altLang="zh-CN" dirty="0">
                <a:latin typeface="华文楷体" panose="02010600040101010101" pitchFamily="2" charset="-122"/>
                <a:ea typeface="华文楷体" panose="02010600040101010101" pitchFamily="2" charset="-122"/>
              </a:rPr>
              <a:t>_ Click(object sender, EventArgs e)</a:t>
            </a:r>
          </a:p>
          <a:p>
            <a:endParaRPr lang="en-US"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9988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60646"/>
            <a:ext cx="3216265" cy="1044389"/>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界面设计</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03</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7637" y="2750842"/>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主窗体</a:t>
            </a:r>
          </a:p>
        </p:txBody>
      </p:sp>
      <p:sp>
        <p:nvSpPr>
          <p:cNvPr id="48" name="文本框 47"/>
          <p:cNvSpPr txBox="1"/>
          <p:nvPr/>
        </p:nvSpPr>
        <p:spPr>
          <a:xfrm>
            <a:off x="3027637" y="3007421"/>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属性表窗体</a:t>
            </a:r>
          </a:p>
        </p:txBody>
      </p:sp>
      <p:sp>
        <p:nvSpPr>
          <p:cNvPr id="55" name="文本框 54"/>
          <p:cNvSpPr txBox="1"/>
          <p:nvPr/>
        </p:nvSpPr>
        <p:spPr>
          <a:xfrm>
            <a:off x="3027637" y="3264000"/>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按属性查询要素窗体</a:t>
            </a:r>
          </a:p>
        </p:txBody>
      </p:sp>
      <p:sp>
        <p:nvSpPr>
          <p:cNvPr id="56" name="文本框 55"/>
          <p:cNvSpPr txBox="1"/>
          <p:nvPr/>
        </p:nvSpPr>
        <p:spPr>
          <a:xfrm>
            <a:off x="3027637" y="3581138"/>
            <a:ext cx="3471602"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图层渲染窗体</a:t>
            </a:r>
          </a:p>
        </p:txBody>
      </p:sp>
    </p:spTree>
    <p:extLst>
      <p:ext uri="{BB962C8B-B14F-4D97-AF65-F5344CB8AC3E}">
        <p14:creationId xmlns:p14="http://schemas.microsoft.com/office/powerpoint/2010/main" val="314627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anim calcmode="lin" valueType="num">
                                      <p:cBhvr>
                                        <p:cTn id="25" dur="750" fill="hold"/>
                                        <p:tgtEl>
                                          <p:spTgt spid="48"/>
                                        </p:tgtEl>
                                        <p:attrNameLst>
                                          <p:attrName>ppt_x</p:attrName>
                                        </p:attrNameLst>
                                      </p:cBhvr>
                                      <p:tavLst>
                                        <p:tav tm="0">
                                          <p:val>
                                            <p:strVal val="#ppt_x"/>
                                          </p:val>
                                        </p:tav>
                                        <p:tav tm="100000">
                                          <p:val>
                                            <p:strVal val="#ppt_x"/>
                                          </p:val>
                                        </p:tav>
                                      </p:tavLst>
                                    </p:anim>
                                    <p:anim calcmode="lin" valueType="num">
                                      <p:cBhvr>
                                        <p:cTn id="26" dur="75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750"/>
                                        <p:tgtEl>
                                          <p:spTgt spid="55"/>
                                        </p:tgtEl>
                                      </p:cBhvr>
                                    </p:animEffect>
                                    <p:anim calcmode="lin" valueType="num">
                                      <p:cBhvr>
                                        <p:cTn id="30" dur="750" fill="hold"/>
                                        <p:tgtEl>
                                          <p:spTgt spid="55"/>
                                        </p:tgtEl>
                                        <p:attrNameLst>
                                          <p:attrName>ppt_x</p:attrName>
                                        </p:attrNameLst>
                                      </p:cBhvr>
                                      <p:tavLst>
                                        <p:tav tm="0">
                                          <p:val>
                                            <p:strVal val="#ppt_x"/>
                                          </p:val>
                                        </p:tav>
                                        <p:tav tm="100000">
                                          <p:val>
                                            <p:strVal val="#ppt_x"/>
                                          </p:val>
                                        </p:tav>
                                      </p:tavLst>
                                    </p:anim>
                                    <p:anim calcmode="lin" valueType="num">
                                      <p:cBhvr>
                                        <p:cTn id="31" dur="750" fill="hold"/>
                                        <p:tgtEl>
                                          <p:spTgt spid="5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50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750"/>
                                        <p:tgtEl>
                                          <p:spTgt spid="56"/>
                                        </p:tgtEl>
                                      </p:cBhvr>
                                    </p:animEffect>
                                    <p:anim calcmode="lin" valueType="num">
                                      <p:cBhvr>
                                        <p:cTn id="35" dur="750" fill="hold"/>
                                        <p:tgtEl>
                                          <p:spTgt spid="56"/>
                                        </p:tgtEl>
                                        <p:attrNameLst>
                                          <p:attrName>ppt_x</p:attrName>
                                        </p:attrNameLst>
                                      </p:cBhvr>
                                      <p:tavLst>
                                        <p:tav tm="0">
                                          <p:val>
                                            <p:strVal val="#ppt_x"/>
                                          </p:val>
                                        </p:tav>
                                        <p:tav tm="100000">
                                          <p:val>
                                            <p:strVal val="#ppt_x"/>
                                          </p:val>
                                        </p:tav>
                                      </p:tavLst>
                                    </p:anim>
                                    <p:anim calcmode="lin" valueType="num">
                                      <p:cBhvr>
                                        <p:cTn id="36" dur="75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60646"/>
            <a:ext cx="3216265" cy="1044389"/>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任务概述</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01</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27637" y="2750842"/>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目标</a:t>
            </a:r>
          </a:p>
        </p:txBody>
      </p:sp>
      <p:sp>
        <p:nvSpPr>
          <p:cNvPr id="48" name="文本框 47"/>
          <p:cNvSpPr txBox="1"/>
          <p:nvPr/>
        </p:nvSpPr>
        <p:spPr>
          <a:xfrm>
            <a:off x="3027637" y="3007421"/>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运行环境</a:t>
            </a:r>
          </a:p>
        </p:txBody>
      </p:sp>
      <p:sp>
        <p:nvSpPr>
          <p:cNvPr id="55" name="文本框 54"/>
          <p:cNvSpPr txBox="1"/>
          <p:nvPr/>
        </p:nvSpPr>
        <p:spPr>
          <a:xfrm>
            <a:off x="3027637" y="3264000"/>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需求概述</a:t>
            </a:r>
          </a:p>
        </p:txBody>
      </p:sp>
    </p:spTree>
    <p:extLst>
      <p:ext uri="{BB962C8B-B14F-4D97-AF65-F5344CB8AC3E}">
        <p14:creationId xmlns:p14="http://schemas.microsoft.com/office/powerpoint/2010/main" val="1516291150"/>
      </p:ext>
    </p:extLst>
  </p:cSld>
  <p:clrMapOvr>
    <a:masterClrMapping/>
  </p:clrMapOvr>
  <mc:AlternateContent xmlns:mc="http://schemas.openxmlformats.org/markup-compatibility/2006">
    <mc:Choice xmlns:p14="http://schemas.microsoft.com/office/powerpoint/2010/main" Requires="p14">
      <p:transition spd="slow" p14:dur="2000" advTm="4951"/>
    </mc:Choice>
    <mc:Fallback>
      <p:transition spd="slow" advTm="4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anim calcmode="lin" valueType="num">
                                      <p:cBhvr>
                                        <p:cTn id="25" dur="750" fill="hold"/>
                                        <p:tgtEl>
                                          <p:spTgt spid="48"/>
                                        </p:tgtEl>
                                        <p:attrNameLst>
                                          <p:attrName>ppt_x</p:attrName>
                                        </p:attrNameLst>
                                      </p:cBhvr>
                                      <p:tavLst>
                                        <p:tav tm="0">
                                          <p:val>
                                            <p:strVal val="#ppt_x"/>
                                          </p:val>
                                        </p:tav>
                                        <p:tav tm="100000">
                                          <p:val>
                                            <p:strVal val="#ppt_x"/>
                                          </p:val>
                                        </p:tav>
                                      </p:tavLst>
                                    </p:anim>
                                    <p:anim calcmode="lin" valueType="num">
                                      <p:cBhvr>
                                        <p:cTn id="26" dur="75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750"/>
                                        <p:tgtEl>
                                          <p:spTgt spid="55"/>
                                        </p:tgtEl>
                                      </p:cBhvr>
                                    </p:animEffect>
                                    <p:anim calcmode="lin" valueType="num">
                                      <p:cBhvr>
                                        <p:cTn id="30" dur="750" fill="hold"/>
                                        <p:tgtEl>
                                          <p:spTgt spid="55"/>
                                        </p:tgtEl>
                                        <p:attrNameLst>
                                          <p:attrName>ppt_x</p:attrName>
                                        </p:attrNameLst>
                                      </p:cBhvr>
                                      <p:tavLst>
                                        <p:tav tm="0">
                                          <p:val>
                                            <p:strVal val="#ppt_x"/>
                                          </p:val>
                                        </p:tav>
                                        <p:tav tm="100000">
                                          <p:val>
                                            <p:strVal val="#ppt_x"/>
                                          </p:val>
                                        </p:tav>
                                      </p:tavLst>
                                    </p:anim>
                                    <p:anim calcmode="lin" valueType="num">
                                      <p:cBhvr>
                                        <p:cTn id="31"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AB47335-7495-4DA9-8B69-B3DA2587950C}"/>
              </a:ext>
            </a:extLst>
          </p:cNvPr>
          <p:cNvPicPr/>
          <p:nvPr/>
        </p:nvPicPr>
        <p:blipFill>
          <a:blip r:embed="rId3"/>
          <a:stretch>
            <a:fillRect/>
          </a:stretch>
        </p:blipFill>
        <p:spPr>
          <a:xfrm>
            <a:off x="460885" y="863282"/>
            <a:ext cx="5274310" cy="3531235"/>
          </a:xfrm>
          <a:prstGeom prst="rect">
            <a:avLst/>
          </a:prstGeom>
        </p:spPr>
      </p:pic>
      <p:sp>
        <p:nvSpPr>
          <p:cNvPr id="20" name="矩形 19">
            <a:extLst>
              <a:ext uri="{FF2B5EF4-FFF2-40B4-BE49-F238E27FC236}">
                <a16:creationId xmlns:a16="http://schemas.microsoft.com/office/drawing/2014/main" id="{BCCF6A96-D56B-4EDE-A197-502DF5E7D53E}"/>
              </a:ext>
            </a:extLst>
          </p:cNvPr>
          <p:cNvSpPr/>
          <p:nvPr/>
        </p:nvSpPr>
        <p:spPr>
          <a:xfrm>
            <a:off x="568585" y="245057"/>
            <a:ext cx="83099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主窗体</a:t>
            </a:r>
          </a:p>
        </p:txBody>
      </p:sp>
      <p:sp>
        <p:nvSpPr>
          <p:cNvPr id="21" name="矩形 20">
            <a:extLst>
              <a:ext uri="{FF2B5EF4-FFF2-40B4-BE49-F238E27FC236}">
                <a16:creationId xmlns:a16="http://schemas.microsoft.com/office/drawing/2014/main" id="{E652F52C-E2A9-48EC-ADFB-A7A85638DBFE}"/>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FFB0393-1C47-4257-9E80-394DB62AC2E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7F7CA7C7-11FE-4074-9DD5-14553FB7503E}"/>
              </a:ext>
            </a:extLst>
          </p:cNvPr>
          <p:cNvSpPr txBox="1"/>
          <p:nvPr/>
        </p:nvSpPr>
        <p:spPr>
          <a:xfrm>
            <a:off x="5732226" y="751623"/>
            <a:ext cx="3123460" cy="2639184"/>
          </a:xfrm>
          <a:prstGeom prst="rect">
            <a:avLst/>
          </a:prstGeom>
          <a:noFill/>
        </p:spPr>
        <p:txBody>
          <a:bodyPr wrap="square">
            <a:spAutoFit/>
          </a:bodyPr>
          <a:lstStyle/>
          <a:p>
            <a:pPr algn="just">
              <a:lnSpc>
                <a:spcPct val="150000"/>
              </a:lnSpc>
            </a:pPr>
            <a:r>
              <a:rPr lang="zh-CN" altLang="zh-CN" dirty="0">
                <a:solidFill>
                  <a:schemeClr val="tx1">
                    <a:lumMod val="65000"/>
                    <a:lumOff val="35000"/>
                  </a:schemeClr>
                </a:solidFill>
                <a:cs typeface="+mn-ea"/>
              </a:rPr>
              <a:t>说明：</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上方为菜单栏，包括下拉菜单和快捷键菜单两部分</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中间左侧为图层信息栏，显示图层信息</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中间右侧为地图显示控件</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下方为状态栏，显示操作状态、地图比例尺、鼠标的地图坐标</a:t>
            </a:r>
          </a:p>
        </p:txBody>
      </p:sp>
      <p:sp>
        <p:nvSpPr>
          <p:cNvPr id="5" name="文本框 4">
            <a:extLst>
              <a:ext uri="{FF2B5EF4-FFF2-40B4-BE49-F238E27FC236}">
                <a16:creationId xmlns:a16="http://schemas.microsoft.com/office/drawing/2014/main" id="{4BBCA58E-07D6-44F6-A2B4-7CDD37F3D9DB}"/>
              </a:ext>
            </a:extLst>
          </p:cNvPr>
          <p:cNvSpPr txBox="1"/>
          <p:nvPr/>
        </p:nvSpPr>
        <p:spPr>
          <a:xfrm>
            <a:off x="1733550" y="984478"/>
            <a:ext cx="697627" cy="215444"/>
          </a:xfrm>
          <a:prstGeom prst="rect">
            <a:avLst/>
          </a:prstGeom>
          <a:noFill/>
        </p:spPr>
        <p:txBody>
          <a:bodyPr wrap="none" rtlCol="0">
            <a:spAutoFit/>
          </a:bodyPr>
          <a:lstStyle/>
          <a:p>
            <a:r>
              <a:rPr lang="zh-CN" altLang="en-US" sz="800" dirty="0">
                <a:solidFill>
                  <a:srgbClr val="FF0000"/>
                </a:solidFill>
              </a:rPr>
              <a:t>下拉菜单栏</a:t>
            </a:r>
          </a:p>
        </p:txBody>
      </p:sp>
      <p:sp>
        <p:nvSpPr>
          <p:cNvPr id="16" name="文本框 15">
            <a:extLst>
              <a:ext uri="{FF2B5EF4-FFF2-40B4-BE49-F238E27FC236}">
                <a16:creationId xmlns:a16="http://schemas.microsoft.com/office/drawing/2014/main" id="{100E9AB3-C073-4729-A888-33074643EBBB}"/>
              </a:ext>
            </a:extLst>
          </p:cNvPr>
          <p:cNvSpPr txBox="1"/>
          <p:nvPr/>
        </p:nvSpPr>
        <p:spPr>
          <a:xfrm>
            <a:off x="1917700" y="1131392"/>
            <a:ext cx="800219" cy="215444"/>
          </a:xfrm>
          <a:prstGeom prst="rect">
            <a:avLst/>
          </a:prstGeom>
          <a:noFill/>
        </p:spPr>
        <p:txBody>
          <a:bodyPr wrap="none" rtlCol="0">
            <a:spAutoFit/>
          </a:bodyPr>
          <a:lstStyle/>
          <a:p>
            <a:r>
              <a:rPr lang="zh-CN" altLang="en-US" sz="800" dirty="0">
                <a:solidFill>
                  <a:srgbClr val="FF0000"/>
                </a:solidFill>
              </a:rPr>
              <a:t>快捷键菜单栏</a:t>
            </a:r>
          </a:p>
        </p:txBody>
      </p:sp>
      <p:sp>
        <p:nvSpPr>
          <p:cNvPr id="17" name="文本框 16">
            <a:extLst>
              <a:ext uri="{FF2B5EF4-FFF2-40B4-BE49-F238E27FC236}">
                <a16:creationId xmlns:a16="http://schemas.microsoft.com/office/drawing/2014/main" id="{6AF58676-B21E-49A9-86D0-8E512A87CDAF}"/>
              </a:ext>
            </a:extLst>
          </p:cNvPr>
          <p:cNvSpPr txBox="1"/>
          <p:nvPr/>
        </p:nvSpPr>
        <p:spPr>
          <a:xfrm>
            <a:off x="870132" y="2463800"/>
            <a:ext cx="595035" cy="215444"/>
          </a:xfrm>
          <a:prstGeom prst="rect">
            <a:avLst/>
          </a:prstGeom>
          <a:noFill/>
        </p:spPr>
        <p:txBody>
          <a:bodyPr wrap="none" rtlCol="0">
            <a:spAutoFit/>
          </a:bodyPr>
          <a:lstStyle/>
          <a:p>
            <a:r>
              <a:rPr lang="zh-CN" altLang="en-US" sz="800" dirty="0">
                <a:solidFill>
                  <a:srgbClr val="FF0000"/>
                </a:solidFill>
              </a:rPr>
              <a:t>图层信息</a:t>
            </a:r>
          </a:p>
        </p:txBody>
      </p:sp>
      <p:sp>
        <p:nvSpPr>
          <p:cNvPr id="18" name="文本框 17">
            <a:extLst>
              <a:ext uri="{FF2B5EF4-FFF2-40B4-BE49-F238E27FC236}">
                <a16:creationId xmlns:a16="http://schemas.microsoft.com/office/drawing/2014/main" id="{4CD4CA3E-AD8D-48C5-B297-659093E516BB}"/>
              </a:ext>
            </a:extLst>
          </p:cNvPr>
          <p:cNvSpPr txBox="1"/>
          <p:nvPr/>
        </p:nvSpPr>
        <p:spPr>
          <a:xfrm>
            <a:off x="3549832" y="2425699"/>
            <a:ext cx="595035" cy="215444"/>
          </a:xfrm>
          <a:prstGeom prst="rect">
            <a:avLst/>
          </a:prstGeom>
          <a:noFill/>
        </p:spPr>
        <p:txBody>
          <a:bodyPr wrap="none" rtlCol="0">
            <a:spAutoFit/>
          </a:bodyPr>
          <a:lstStyle/>
          <a:p>
            <a:r>
              <a:rPr lang="zh-CN" altLang="en-US" sz="800" dirty="0">
                <a:solidFill>
                  <a:srgbClr val="FF0000"/>
                </a:solidFill>
              </a:rPr>
              <a:t>地图显示</a:t>
            </a:r>
          </a:p>
        </p:txBody>
      </p:sp>
      <p:sp>
        <p:nvSpPr>
          <p:cNvPr id="23" name="文本框 22">
            <a:extLst>
              <a:ext uri="{FF2B5EF4-FFF2-40B4-BE49-F238E27FC236}">
                <a16:creationId xmlns:a16="http://schemas.microsoft.com/office/drawing/2014/main" id="{A611BFE1-7078-4FC8-8BEB-60901B9534BB}"/>
              </a:ext>
            </a:extLst>
          </p:cNvPr>
          <p:cNvSpPr txBox="1"/>
          <p:nvPr/>
        </p:nvSpPr>
        <p:spPr>
          <a:xfrm>
            <a:off x="4940482" y="4394517"/>
            <a:ext cx="389850" cy="215444"/>
          </a:xfrm>
          <a:prstGeom prst="rect">
            <a:avLst/>
          </a:prstGeom>
          <a:noFill/>
        </p:spPr>
        <p:txBody>
          <a:bodyPr wrap="none" rtlCol="0">
            <a:spAutoFit/>
          </a:bodyPr>
          <a:lstStyle/>
          <a:p>
            <a:r>
              <a:rPr lang="zh-CN" altLang="en-US" sz="800" dirty="0">
                <a:solidFill>
                  <a:srgbClr val="FF0000"/>
                </a:solidFill>
              </a:rPr>
              <a:t>坐标</a:t>
            </a:r>
          </a:p>
        </p:txBody>
      </p:sp>
      <p:sp>
        <p:nvSpPr>
          <p:cNvPr id="24" name="文本框 23">
            <a:extLst>
              <a:ext uri="{FF2B5EF4-FFF2-40B4-BE49-F238E27FC236}">
                <a16:creationId xmlns:a16="http://schemas.microsoft.com/office/drawing/2014/main" id="{64587320-09AB-4F8D-BB11-A451AFB760DA}"/>
              </a:ext>
            </a:extLst>
          </p:cNvPr>
          <p:cNvSpPr txBox="1"/>
          <p:nvPr/>
        </p:nvSpPr>
        <p:spPr>
          <a:xfrm>
            <a:off x="1583570" y="4419461"/>
            <a:ext cx="492443" cy="215444"/>
          </a:xfrm>
          <a:prstGeom prst="rect">
            <a:avLst/>
          </a:prstGeom>
          <a:noFill/>
        </p:spPr>
        <p:txBody>
          <a:bodyPr wrap="none" rtlCol="0">
            <a:spAutoFit/>
          </a:bodyPr>
          <a:lstStyle/>
          <a:p>
            <a:r>
              <a:rPr lang="zh-CN" altLang="en-US" sz="800" dirty="0">
                <a:solidFill>
                  <a:srgbClr val="FF0000"/>
                </a:solidFill>
              </a:rPr>
              <a:t>比例尺</a:t>
            </a:r>
          </a:p>
        </p:txBody>
      </p:sp>
      <p:sp>
        <p:nvSpPr>
          <p:cNvPr id="25" name="文本框 24">
            <a:extLst>
              <a:ext uri="{FF2B5EF4-FFF2-40B4-BE49-F238E27FC236}">
                <a16:creationId xmlns:a16="http://schemas.microsoft.com/office/drawing/2014/main" id="{D8434A4A-A5E0-445F-85A1-CD5F497C4B51}"/>
              </a:ext>
            </a:extLst>
          </p:cNvPr>
          <p:cNvSpPr txBox="1"/>
          <p:nvPr/>
        </p:nvSpPr>
        <p:spPr>
          <a:xfrm>
            <a:off x="686565" y="4419461"/>
            <a:ext cx="595035" cy="215444"/>
          </a:xfrm>
          <a:prstGeom prst="rect">
            <a:avLst/>
          </a:prstGeom>
          <a:noFill/>
        </p:spPr>
        <p:txBody>
          <a:bodyPr wrap="none" rtlCol="0">
            <a:spAutoFit/>
          </a:bodyPr>
          <a:lstStyle/>
          <a:p>
            <a:r>
              <a:rPr lang="zh-CN" altLang="en-US" sz="800" dirty="0">
                <a:solidFill>
                  <a:srgbClr val="FF0000"/>
                </a:solidFill>
              </a:rPr>
              <a:t>操作状态</a:t>
            </a:r>
          </a:p>
        </p:txBody>
      </p:sp>
      <p:pic>
        <p:nvPicPr>
          <p:cNvPr id="3" name="图片 2">
            <a:extLst>
              <a:ext uri="{FF2B5EF4-FFF2-40B4-BE49-F238E27FC236}">
                <a16:creationId xmlns:a16="http://schemas.microsoft.com/office/drawing/2014/main" id="{E68428E9-0176-42D2-9FDC-501216C6BFC9}"/>
              </a:ext>
            </a:extLst>
          </p:cNvPr>
          <p:cNvPicPr>
            <a:picLocks noChangeAspect="1"/>
          </p:cNvPicPr>
          <p:nvPr/>
        </p:nvPicPr>
        <p:blipFill>
          <a:blip r:embed="rId4"/>
          <a:stretch>
            <a:fillRect/>
          </a:stretch>
        </p:blipFill>
        <p:spPr>
          <a:xfrm>
            <a:off x="2076013" y="1551075"/>
            <a:ext cx="962997" cy="865065"/>
          </a:xfrm>
          <a:prstGeom prst="rect">
            <a:avLst/>
          </a:prstGeom>
        </p:spPr>
      </p:pic>
      <p:pic>
        <p:nvPicPr>
          <p:cNvPr id="6" name="图片 5">
            <a:extLst>
              <a:ext uri="{FF2B5EF4-FFF2-40B4-BE49-F238E27FC236}">
                <a16:creationId xmlns:a16="http://schemas.microsoft.com/office/drawing/2014/main" id="{10DE92FF-7F72-4456-8596-E52E646FDCAC}"/>
              </a:ext>
            </a:extLst>
          </p:cNvPr>
          <p:cNvPicPr>
            <a:picLocks noChangeAspect="1"/>
          </p:cNvPicPr>
          <p:nvPr/>
        </p:nvPicPr>
        <p:blipFill>
          <a:blip r:embed="rId5"/>
          <a:stretch>
            <a:fillRect/>
          </a:stretch>
        </p:blipFill>
        <p:spPr>
          <a:xfrm>
            <a:off x="3165548" y="1542203"/>
            <a:ext cx="979319" cy="865065"/>
          </a:xfrm>
          <a:prstGeom prst="rect">
            <a:avLst/>
          </a:prstGeom>
        </p:spPr>
      </p:pic>
      <p:pic>
        <p:nvPicPr>
          <p:cNvPr id="8" name="图片 7">
            <a:extLst>
              <a:ext uri="{FF2B5EF4-FFF2-40B4-BE49-F238E27FC236}">
                <a16:creationId xmlns:a16="http://schemas.microsoft.com/office/drawing/2014/main" id="{89BB9AEC-148E-4B60-915E-3F1DCCAE0770}"/>
              </a:ext>
            </a:extLst>
          </p:cNvPr>
          <p:cNvPicPr>
            <a:picLocks noChangeAspect="1"/>
          </p:cNvPicPr>
          <p:nvPr/>
        </p:nvPicPr>
        <p:blipFill>
          <a:blip r:embed="rId6"/>
          <a:stretch>
            <a:fillRect/>
          </a:stretch>
        </p:blipFill>
        <p:spPr>
          <a:xfrm>
            <a:off x="4321358" y="1526131"/>
            <a:ext cx="1095525" cy="838475"/>
          </a:xfrm>
          <a:prstGeom prst="rect">
            <a:avLst/>
          </a:prstGeom>
        </p:spPr>
      </p:pic>
      <p:sp>
        <p:nvSpPr>
          <p:cNvPr id="26" name="文本框 25">
            <a:extLst>
              <a:ext uri="{FF2B5EF4-FFF2-40B4-BE49-F238E27FC236}">
                <a16:creationId xmlns:a16="http://schemas.microsoft.com/office/drawing/2014/main" id="{E09ECE7F-FCFE-45D1-9092-AD315D8858CF}"/>
              </a:ext>
            </a:extLst>
          </p:cNvPr>
          <p:cNvSpPr txBox="1"/>
          <p:nvPr/>
        </p:nvSpPr>
        <p:spPr>
          <a:xfrm>
            <a:off x="460885" y="1310687"/>
            <a:ext cx="2644265" cy="215444"/>
          </a:xfrm>
          <a:prstGeom prst="rect">
            <a:avLst/>
          </a:prstGeom>
          <a:noFill/>
        </p:spPr>
        <p:txBody>
          <a:bodyPr wrap="square" rtlCol="0">
            <a:spAutoFit/>
          </a:bodyPr>
          <a:lstStyle/>
          <a:p>
            <a:r>
              <a:rPr lang="zh-CN" altLang="en-US" sz="800" dirty="0">
                <a:solidFill>
                  <a:srgbClr val="FF0000"/>
                </a:solidFill>
              </a:rPr>
              <a:t>打开 保存 漫游 缩放至全图 选择要素 放大 缩小 编辑器</a:t>
            </a:r>
          </a:p>
        </p:txBody>
      </p:sp>
    </p:spTree>
    <p:extLst>
      <p:ext uri="{BB962C8B-B14F-4D97-AF65-F5344CB8AC3E}">
        <p14:creationId xmlns:p14="http://schemas.microsoft.com/office/powerpoint/2010/main" val="324591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CCF6A96-D56B-4EDE-A197-502DF5E7D53E}"/>
              </a:ext>
            </a:extLst>
          </p:cNvPr>
          <p:cNvSpPr/>
          <p:nvPr/>
        </p:nvSpPr>
        <p:spPr>
          <a:xfrm>
            <a:off x="568585" y="245057"/>
            <a:ext cx="1292662"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属性表窗体</a:t>
            </a:r>
          </a:p>
        </p:txBody>
      </p:sp>
      <p:sp>
        <p:nvSpPr>
          <p:cNvPr id="21" name="矩形 20">
            <a:extLst>
              <a:ext uri="{FF2B5EF4-FFF2-40B4-BE49-F238E27FC236}">
                <a16:creationId xmlns:a16="http://schemas.microsoft.com/office/drawing/2014/main" id="{E652F52C-E2A9-48EC-ADFB-A7A85638DBFE}"/>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FFB0393-1C47-4257-9E80-394DB62AC2E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 name="图片 4">
            <a:extLst>
              <a:ext uri="{FF2B5EF4-FFF2-40B4-BE49-F238E27FC236}">
                <a16:creationId xmlns:a16="http://schemas.microsoft.com/office/drawing/2014/main" id="{5EC50927-C236-4EE5-B637-FDF56314784D}"/>
              </a:ext>
            </a:extLst>
          </p:cNvPr>
          <p:cNvPicPr/>
          <p:nvPr/>
        </p:nvPicPr>
        <p:blipFill>
          <a:blip r:embed="rId3"/>
          <a:stretch>
            <a:fillRect/>
          </a:stretch>
        </p:blipFill>
        <p:spPr>
          <a:xfrm>
            <a:off x="401579" y="992505"/>
            <a:ext cx="5274310" cy="3158490"/>
          </a:xfrm>
          <a:prstGeom prst="rect">
            <a:avLst/>
          </a:prstGeom>
        </p:spPr>
      </p:pic>
      <p:sp>
        <p:nvSpPr>
          <p:cNvPr id="7" name="文本框 6">
            <a:extLst>
              <a:ext uri="{FF2B5EF4-FFF2-40B4-BE49-F238E27FC236}">
                <a16:creationId xmlns:a16="http://schemas.microsoft.com/office/drawing/2014/main" id="{8CCAC209-4E0D-44A7-9AF8-08477524B642}"/>
              </a:ext>
            </a:extLst>
          </p:cNvPr>
          <p:cNvSpPr txBox="1"/>
          <p:nvPr/>
        </p:nvSpPr>
        <p:spPr>
          <a:xfrm>
            <a:off x="5675889" y="875725"/>
            <a:ext cx="3066532" cy="1992853"/>
          </a:xfrm>
          <a:prstGeom prst="rect">
            <a:avLst/>
          </a:prstGeom>
          <a:noFill/>
        </p:spPr>
        <p:txBody>
          <a:bodyPr wrap="square">
            <a:spAutoFit/>
          </a:bodyPr>
          <a:lstStyle/>
          <a:p>
            <a:pPr algn="just">
              <a:lnSpc>
                <a:spcPct val="150000"/>
              </a:lnSpc>
            </a:pPr>
            <a:r>
              <a:rPr lang="zh-CN" altLang="zh-CN" dirty="0">
                <a:solidFill>
                  <a:schemeClr val="tx1">
                    <a:lumMod val="65000"/>
                    <a:lumOff val="35000"/>
                  </a:schemeClr>
                </a:solidFill>
                <a:cs typeface="+mn-ea"/>
              </a:rPr>
              <a:t>说明：</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上方为操作菜单栏，提供对属性表的编辑操作。</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中间为属性表陈列区域</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下方为状态栏，显示图层名称和已选择要素数目</a:t>
            </a:r>
          </a:p>
        </p:txBody>
      </p:sp>
      <p:sp>
        <p:nvSpPr>
          <p:cNvPr id="8" name="文本框 7">
            <a:extLst>
              <a:ext uri="{FF2B5EF4-FFF2-40B4-BE49-F238E27FC236}">
                <a16:creationId xmlns:a16="http://schemas.microsoft.com/office/drawing/2014/main" id="{29A69AAE-DBED-461E-8451-9F852CFB6EDB}"/>
              </a:ext>
            </a:extLst>
          </p:cNvPr>
          <p:cNvSpPr txBox="1"/>
          <p:nvPr/>
        </p:nvSpPr>
        <p:spPr>
          <a:xfrm>
            <a:off x="4223186" y="1149578"/>
            <a:ext cx="492443" cy="215444"/>
          </a:xfrm>
          <a:prstGeom prst="rect">
            <a:avLst/>
          </a:prstGeom>
          <a:noFill/>
        </p:spPr>
        <p:txBody>
          <a:bodyPr wrap="none" rtlCol="0">
            <a:spAutoFit/>
          </a:bodyPr>
          <a:lstStyle/>
          <a:p>
            <a:r>
              <a:rPr lang="zh-CN" altLang="en-US" sz="800" dirty="0">
                <a:solidFill>
                  <a:srgbClr val="FF0000"/>
                </a:solidFill>
              </a:rPr>
              <a:t>菜单栏</a:t>
            </a:r>
          </a:p>
        </p:txBody>
      </p:sp>
      <p:sp>
        <p:nvSpPr>
          <p:cNvPr id="9" name="文本框 8">
            <a:extLst>
              <a:ext uri="{FF2B5EF4-FFF2-40B4-BE49-F238E27FC236}">
                <a16:creationId xmlns:a16="http://schemas.microsoft.com/office/drawing/2014/main" id="{003ED3BB-FB50-4B0C-9768-EB9EAE8D30E4}"/>
              </a:ext>
            </a:extLst>
          </p:cNvPr>
          <p:cNvSpPr txBox="1"/>
          <p:nvPr/>
        </p:nvSpPr>
        <p:spPr>
          <a:xfrm>
            <a:off x="870132" y="2463800"/>
            <a:ext cx="697627" cy="215444"/>
          </a:xfrm>
          <a:prstGeom prst="rect">
            <a:avLst/>
          </a:prstGeom>
          <a:noFill/>
        </p:spPr>
        <p:txBody>
          <a:bodyPr wrap="none" rtlCol="0">
            <a:spAutoFit/>
          </a:bodyPr>
          <a:lstStyle/>
          <a:p>
            <a:r>
              <a:rPr lang="zh-CN" altLang="en-US" sz="800" dirty="0">
                <a:solidFill>
                  <a:srgbClr val="FF0000"/>
                </a:solidFill>
              </a:rPr>
              <a:t>属性表展示</a:t>
            </a:r>
          </a:p>
        </p:txBody>
      </p:sp>
      <p:sp>
        <p:nvSpPr>
          <p:cNvPr id="10" name="文本框 9">
            <a:extLst>
              <a:ext uri="{FF2B5EF4-FFF2-40B4-BE49-F238E27FC236}">
                <a16:creationId xmlns:a16="http://schemas.microsoft.com/office/drawing/2014/main" id="{FE393437-48A4-4EAF-8FAE-CB197B230E32}"/>
              </a:ext>
            </a:extLst>
          </p:cNvPr>
          <p:cNvSpPr txBox="1"/>
          <p:nvPr/>
        </p:nvSpPr>
        <p:spPr>
          <a:xfrm>
            <a:off x="327991" y="4150539"/>
            <a:ext cx="595035" cy="215444"/>
          </a:xfrm>
          <a:prstGeom prst="rect">
            <a:avLst/>
          </a:prstGeom>
          <a:noFill/>
        </p:spPr>
        <p:txBody>
          <a:bodyPr wrap="none" rtlCol="0">
            <a:spAutoFit/>
          </a:bodyPr>
          <a:lstStyle/>
          <a:p>
            <a:r>
              <a:rPr lang="zh-CN" altLang="en-US" sz="800" dirty="0">
                <a:solidFill>
                  <a:srgbClr val="FF0000"/>
                </a:solidFill>
              </a:rPr>
              <a:t>图层名称</a:t>
            </a:r>
          </a:p>
        </p:txBody>
      </p:sp>
      <p:sp>
        <p:nvSpPr>
          <p:cNvPr id="11" name="文本框 10">
            <a:extLst>
              <a:ext uri="{FF2B5EF4-FFF2-40B4-BE49-F238E27FC236}">
                <a16:creationId xmlns:a16="http://schemas.microsoft.com/office/drawing/2014/main" id="{30544615-ED29-493E-A30F-24CBFFEF47D6}"/>
              </a:ext>
            </a:extLst>
          </p:cNvPr>
          <p:cNvSpPr txBox="1"/>
          <p:nvPr/>
        </p:nvSpPr>
        <p:spPr>
          <a:xfrm>
            <a:off x="774882" y="4150539"/>
            <a:ext cx="800219" cy="215444"/>
          </a:xfrm>
          <a:prstGeom prst="rect">
            <a:avLst/>
          </a:prstGeom>
          <a:noFill/>
        </p:spPr>
        <p:txBody>
          <a:bodyPr wrap="none" rtlCol="0">
            <a:spAutoFit/>
          </a:bodyPr>
          <a:lstStyle/>
          <a:p>
            <a:r>
              <a:rPr lang="zh-CN" altLang="en-US" sz="800" dirty="0">
                <a:solidFill>
                  <a:srgbClr val="FF0000"/>
                </a:solidFill>
              </a:rPr>
              <a:t>选择要素数目</a:t>
            </a:r>
          </a:p>
        </p:txBody>
      </p:sp>
    </p:spTree>
    <p:extLst>
      <p:ext uri="{BB962C8B-B14F-4D97-AF65-F5344CB8AC3E}">
        <p14:creationId xmlns:p14="http://schemas.microsoft.com/office/powerpoint/2010/main" val="65225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CCF6A96-D56B-4EDE-A197-502DF5E7D53E}"/>
              </a:ext>
            </a:extLst>
          </p:cNvPr>
          <p:cNvSpPr/>
          <p:nvPr/>
        </p:nvSpPr>
        <p:spPr>
          <a:xfrm>
            <a:off x="568585" y="245057"/>
            <a:ext cx="221599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按属性查询要素窗体</a:t>
            </a:r>
          </a:p>
        </p:txBody>
      </p:sp>
      <p:sp>
        <p:nvSpPr>
          <p:cNvPr id="21" name="矩形 20">
            <a:extLst>
              <a:ext uri="{FF2B5EF4-FFF2-40B4-BE49-F238E27FC236}">
                <a16:creationId xmlns:a16="http://schemas.microsoft.com/office/drawing/2014/main" id="{E652F52C-E2A9-48EC-ADFB-A7A85638DBFE}"/>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FFB0393-1C47-4257-9E80-394DB62AC2E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 name="图片 4">
            <a:extLst>
              <a:ext uri="{FF2B5EF4-FFF2-40B4-BE49-F238E27FC236}">
                <a16:creationId xmlns:a16="http://schemas.microsoft.com/office/drawing/2014/main" id="{E149F0D2-5EE4-44A7-9CCA-05093CCB1C7F}"/>
              </a:ext>
            </a:extLst>
          </p:cNvPr>
          <p:cNvPicPr/>
          <p:nvPr/>
        </p:nvPicPr>
        <p:blipFill>
          <a:blip r:embed="rId3"/>
          <a:stretch>
            <a:fillRect/>
          </a:stretch>
        </p:blipFill>
        <p:spPr>
          <a:xfrm>
            <a:off x="520192" y="680138"/>
            <a:ext cx="2682240" cy="4218305"/>
          </a:xfrm>
          <a:prstGeom prst="rect">
            <a:avLst/>
          </a:prstGeom>
        </p:spPr>
      </p:pic>
      <p:sp>
        <p:nvSpPr>
          <p:cNvPr id="7" name="文本框 6">
            <a:extLst>
              <a:ext uri="{FF2B5EF4-FFF2-40B4-BE49-F238E27FC236}">
                <a16:creationId xmlns:a16="http://schemas.microsoft.com/office/drawing/2014/main" id="{D79B84AA-3665-4612-986B-BDAEAA66D9B5}"/>
              </a:ext>
            </a:extLst>
          </p:cNvPr>
          <p:cNvSpPr txBox="1"/>
          <p:nvPr/>
        </p:nvSpPr>
        <p:spPr>
          <a:xfrm>
            <a:off x="3365500" y="599359"/>
            <a:ext cx="4572000" cy="1992853"/>
          </a:xfrm>
          <a:prstGeom prst="rect">
            <a:avLst/>
          </a:prstGeom>
          <a:noFill/>
        </p:spPr>
        <p:txBody>
          <a:bodyPr wrap="square">
            <a:spAutoFit/>
          </a:bodyPr>
          <a:lstStyle/>
          <a:p>
            <a:pPr algn="just">
              <a:lnSpc>
                <a:spcPct val="150000"/>
              </a:lnSpc>
            </a:pPr>
            <a:r>
              <a:rPr lang="zh-CN" altLang="zh-CN" dirty="0">
                <a:solidFill>
                  <a:schemeClr val="tx1">
                    <a:lumMod val="65000"/>
                    <a:lumOff val="35000"/>
                  </a:schemeClr>
                </a:solidFill>
                <a:cs typeface="+mn-ea"/>
              </a:rPr>
              <a:t>说明：</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最上方为图层选择下拉菜单</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图层选择下方展示选中图层的字段名称</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中间为运算符号、逻辑连接词和选中字段唯一值列表</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下方为</a:t>
            </a:r>
            <a:r>
              <a:rPr lang="en-US" altLang="zh-CN" dirty="0">
                <a:solidFill>
                  <a:schemeClr val="tx1">
                    <a:lumMod val="65000"/>
                    <a:lumOff val="35000"/>
                  </a:schemeClr>
                </a:solidFill>
                <a:cs typeface="+mn-ea"/>
              </a:rPr>
              <a:t>SQL</a:t>
            </a:r>
            <a:r>
              <a:rPr lang="zh-CN" altLang="zh-CN" dirty="0">
                <a:solidFill>
                  <a:schemeClr val="tx1">
                    <a:lumMod val="65000"/>
                    <a:lumOff val="35000"/>
                  </a:schemeClr>
                </a:solidFill>
                <a:cs typeface="+mn-ea"/>
              </a:rPr>
              <a:t>语句输入框，并提供验证操作</a:t>
            </a:r>
          </a:p>
        </p:txBody>
      </p:sp>
      <p:sp>
        <p:nvSpPr>
          <p:cNvPr id="8" name="文本框 7">
            <a:extLst>
              <a:ext uri="{FF2B5EF4-FFF2-40B4-BE49-F238E27FC236}">
                <a16:creationId xmlns:a16="http://schemas.microsoft.com/office/drawing/2014/main" id="{46AD44B3-1F5D-484D-8BEC-0BC3413A7A05}"/>
              </a:ext>
            </a:extLst>
          </p:cNvPr>
          <p:cNvSpPr txBox="1"/>
          <p:nvPr/>
        </p:nvSpPr>
        <p:spPr>
          <a:xfrm>
            <a:off x="1270182" y="876300"/>
            <a:ext cx="595035" cy="215444"/>
          </a:xfrm>
          <a:prstGeom prst="rect">
            <a:avLst/>
          </a:prstGeom>
          <a:noFill/>
        </p:spPr>
        <p:txBody>
          <a:bodyPr wrap="none" rtlCol="0">
            <a:spAutoFit/>
          </a:bodyPr>
          <a:lstStyle/>
          <a:p>
            <a:r>
              <a:rPr lang="zh-CN" altLang="en-US" sz="800" dirty="0">
                <a:solidFill>
                  <a:srgbClr val="FF0000"/>
                </a:solidFill>
              </a:rPr>
              <a:t>图层选择</a:t>
            </a:r>
          </a:p>
        </p:txBody>
      </p:sp>
      <p:sp>
        <p:nvSpPr>
          <p:cNvPr id="9" name="文本框 8">
            <a:extLst>
              <a:ext uri="{FF2B5EF4-FFF2-40B4-BE49-F238E27FC236}">
                <a16:creationId xmlns:a16="http://schemas.microsoft.com/office/drawing/2014/main" id="{F58B247E-0836-4340-B449-2B616EF9CE35}"/>
              </a:ext>
            </a:extLst>
          </p:cNvPr>
          <p:cNvSpPr txBox="1"/>
          <p:nvPr/>
        </p:nvSpPr>
        <p:spPr>
          <a:xfrm>
            <a:off x="972664" y="1460837"/>
            <a:ext cx="595035" cy="215444"/>
          </a:xfrm>
          <a:prstGeom prst="rect">
            <a:avLst/>
          </a:prstGeom>
          <a:noFill/>
        </p:spPr>
        <p:txBody>
          <a:bodyPr wrap="none" rtlCol="0">
            <a:spAutoFit/>
          </a:bodyPr>
          <a:lstStyle/>
          <a:p>
            <a:r>
              <a:rPr lang="zh-CN" altLang="en-US" sz="800" dirty="0">
                <a:solidFill>
                  <a:srgbClr val="FF0000"/>
                </a:solidFill>
              </a:rPr>
              <a:t>图层字段</a:t>
            </a:r>
          </a:p>
        </p:txBody>
      </p:sp>
      <p:sp>
        <p:nvSpPr>
          <p:cNvPr id="10" name="文本框 9">
            <a:extLst>
              <a:ext uri="{FF2B5EF4-FFF2-40B4-BE49-F238E27FC236}">
                <a16:creationId xmlns:a16="http://schemas.microsoft.com/office/drawing/2014/main" id="{B8EBD8BB-9451-43A6-B88D-CA99BE9C3EEE}"/>
              </a:ext>
            </a:extLst>
          </p:cNvPr>
          <p:cNvSpPr txBox="1"/>
          <p:nvPr/>
        </p:nvSpPr>
        <p:spPr>
          <a:xfrm>
            <a:off x="1861312" y="2681568"/>
            <a:ext cx="697627" cy="215444"/>
          </a:xfrm>
          <a:prstGeom prst="rect">
            <a:avLst/>
          </a:prstGeom>
          <a:noFill/>
        </p:spPr>
        <p:txBody>
          <a:bodyPr wrap="none" rtlCol="0">
            <a:spAutoFit/>
          </a:bodyPr>
          <a:lstStyle/>
          <a:p>
            <a:r>
              <a:rPr lang="zh-CN" altLang="en-US" sz="800" dirty="0">
                <a:solidFill>
                  <a:srgbClr val="FF0000"/>
                </a:solidFill>
              </a:rPr>
              <a:t>字段唯一值</a:t>
            </a:r>
          </a:p>
        </p:txBody>
      </p:sp>
      <p:sp>
        <p:nvSpPr>
          <p:cNvPr id="11" name="文本框 10">
            <a:extLst>
              <a:ext uri="{FF2B5EF4-FFF2-40B4-BE49-F238E27FC236}">
                <a16:creationId xmlns:a16="http://schemas.microsoft.com/office/drawing/2014/main" id="{36D86480-B814-492D-A709-51243D30AD83}"/>
              </a:ext>
            </a:extLst>
          </p:cNvPr>
          <p:cNvSpPr txBox="1"/>
          <p:nvPr/>
        </p:nvSpPr>
        <p:spPr>
          <a:xfrm>
            <a:off x="921367" y="2376768"/>
            <a:ext cx="595035" cy="215444"/>
          </a:xfrm>
          <a:prstGeom prst="rect">
            <a:avLst/>
          </a:prstGeom>
          <a:noFill/>
        </p:spPr>
        <p:txBody>
          <a:bodyPr wrap="none" rtlCol="0">
            <a:spAutoFit/>
          </a:bodyPr>
          <a:lstStyle/>
          <a:p>
            <a:r>
              <a:rPr lang="zh-CN" altLang="en-US" sz="800" dirty="0">
                <a:solidFill>
                  <a:srgbClr val="FF0000"/>
                </a:solidFill>
              </a:rPr>
              <a:t>逻辑符号</a:t>
            </a:r>
          </a:p>
        </p:txBody>
      </p:sp>
      <p:sp>
        <p:nvSpPr>
          <p:cNvPr id="12" name="文本框 11">
            <a:extLst>
              <a:ext uri="{FF2B5EF4-FFF2-40B4-BE49-F238E27FC236}">
                <a16:creationId xmlns:a16="http://schemas.microsoft.com/office/drawing/2014/main" id="{CAD563E2-EBB4-4771-B773-F734A2A09423}"/>
              </a:ext>
            </a:extLst>
          </p:cNvPr>
          <p:cNvSpPr txBox="1"/>
          <p:nvPr/>
        </p:nvSpPr>
        <p:spPr>
          <a:xfrm>
            <a:off x="1379062" y="3998342"/>
            <a:ext cx="596638" cy="215444"/>
          </a:xfrm>
          <a:prstGeom prst="rect">
            <a:avLst/>
          </a:prstGeom>
          <a:noFill/>
        </p:spPr>
        <p:txBody>
          <a:bodyPr wrap="none" rtlCol="0">
            <a:spAutoFit/>
          </a:bodyPr>
          <a:lstStyle/>
          <a:p>
            <a:r>
              <a:rPr lang="en-US" altLang="zh-CN" sz="800" dirty="0">
                <a:solidFill>
                  <a:srgbClr val="FF0000"/>
                </a:solidFill>
              </a:rPr>
              <a:t>SQL</a:t>
            </a:r>
            <a:r>
              <a:rPr lang="zh-CN" altLang="en-US" sz="800" dirty="0">
                <a:solidFill>
                  <a:srgbClr val="FF0000"/>
                </a:solidFill>
              </a:rPr>
              <a:t>语句</a:t>
            </a:r>
          </a:p>
        </p:txBody>
      </p:sp>
    </p:spTree>
    <p:extLst>
      <p:ext uri="{BB962C8B-B14F-4D97-AF65-F5344CB8AC3E}">
        <p14:creationId xmlns:p14="http://schemas.microsoft.com/office/powerpoint/2010/main" val="23921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CCF6A96-D56B-4EDE-A197-502DF5E7D53E}"/>
              </a:ext>
            </a:extLst>
          </p:cNvPr>
          <p:cNvSpPr/>
          <p:nvPr/>
        </p:nvSpPr>
        <p:spPr>
          <a:xfrm>
            <a:off x="568585" y="245057"/>
            <a:ext cx="1523494"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图层渲染窗体</a:t>
            </a:r>
          </a:p>
        </p:txBody>
      </p:sp>
      <p:sp>
        <p:nvSpPr>
          <p:cNvPr id="21" name="矩形 20">
            <a:extLst>
              <a:ext uri="{FF2B5EF4-FFF2-40B4-BE49-F238E27FC236}">
                <a16:creationId xmlns:a16="http://schemas.microsoft.com/office/drawing/2014/main" id="{E652F52C-E2A9-48EC-ADFB-A7A85638DBFE}"/>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EFFB0393-1C47-4257-9E80-394DB62AC2E7}"/>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 name="图片 4">
            <a:extLst>
              <a:ext uri="{FF2B5EF4-FFF2-40B4-BE49-F238E27FC236}">
                <a16:creationId xmlns:a16="http://schemas.microsoft.com/office/drawing/2014/main" id="{E0544FDA-E7FE-4DA8-8F0B-B07915E9A3C5}"/>
              </a:ext>
            </a:extLst>
          </p:cNvPr>
          <p:cNvPicPr/>
          <p:nvPr/>
        </p:nvPicPr>
        <p:blipFill>
          <a:blip r:embed="rId3"/>
          <a:stretch>
            <a:fillRect/>
          </a:stretch>
        </p:blipFill>
        <p:spPr>
          <a:xfrm>
            <a:off x="568585" y="591306"/>
            <a:ext cx="3172460" cy="4384675"/>
          </a:xfrm>
          <a:prstGeom prst="rect">
            <a:avLst/>
          </a:prstGeom>
        </p:spPr>
      </p:pic>
      <p:sp>
        <p:nvSpPr>
          <p:cNvPr id="7" name="文本框 6">
            <a:extLst>
              <a:ext uri="{FF2B5EF4-FFF2-40B4-BE49-F238E27FC236}">
                <a16:creationId xmlns:a16="http://schemas.microsoft.com/office/drawing/2014/main" id="{AB84F5BB-5616-4E94-874F-6866C2A9AA25}"/>
              </a:ext>
            </a:extLst>
          </p:cNvPr>
          <p:cNvSpPr txBox="1"/>
          <p:nvPr/>
        </p:nvSpPr>
        <p:spPr>
          <a:xfrm>
            <a:off x="3863715" y="591306"/>
            <a:ext cx="4572000" cy="2316019"/>
          </a:xfrm>
          <a:prstGeom prst="rect">
            <a:avLst/>
          </a:prstGeom>
          <a:noFill/>
        </p:spPr>
        <p:txBody>
          <a:bodyPr wrap="square">
            <a:spAutoFit/>
          </a:bodyPr>
          <a:lstStyle/>
          <a:p>
            <a:pPr algn="just">
              <a:lnSpc>
                <a:spcPct val="150000"/>
              </a:lnSpc>
            </a:pPr>
            <a:r>
              <a:rPr lang="zh-CN" altLang="zh-CN" dirty="0">
                <a:solidFill>
                  <a:schemeClr val="tx1">
                    <a:lumMod val="65000"/>
                    <a:lumOff val="35000"/>
                  </a:schemeClr>
                </a:solidFill>
                <a:cs typeface="+mn-ea"/>
              </a:rPr>
              <a:t>说明：</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该窗体为图层渲染窗体</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最上方为三种渲染方式的单选框</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下方提示当前图层类型，并选择符号样式。若为面图层，则样式下拉框设置为不可选中。</a:t>
            </a:r>
          </a:p>
          <a:p>
            <a:pPr marL="342900" lvl="0" indent="-342900" algn="just">
              <a:lnSpc>
                <a:spcPct val="150000"/>
              </a:lnSpc>
              <a:buFont typeface="+mj-lt"/>
              <a:buAutoNum type="arabicPeriod"/>
            </a:pPr>
            <a:r>
              <a:rPr lang="zh-CN" altLang="zh-CN" dirty="0">
                <a:solidFill>
                  <a:schemeClr val="tx1">
                    <a:lumMod val="65000"/>
                    <a:lumOff val="35000"/>
                  </a:schemeClr>
                </a:solidFill>
                <a:cs typeface="+mn-ea"/>
              </a:rPr>
              <a:t>最后依次是三种渲染方式的参数设置，若为面图层，则大小设置为不可选中。</a:t>
            </a:r>
          </a:p>
        </p:txBody>
      </p:sp>
      <p:sp>
        <p:nvSpPr>
          <p:cNvPr id="8" name="文本框 7">
            <a:extLst>
              <a:ext uri="{FF2B5EF4-FFF2-40B4-BE49-F238E27FC236}">
                <a16:creationId xmlns:a16="http://schemas.microsoft.com/office/drawing/2014/main" id="{7FEED8AA-DF24-412F-99EE-12FE39BB489B}"/>
              </a:ext>
            </a:extLst>
          </p:cNvPr>
          <p:cNvSpPr txBox="1"/>
          <p:nvPr/>
        </p:nvSpPr>
        <p:spPr>
          <a:xfrm>
            <a:off x="1794561" y="772683"/>
            <a:ext cx="595035" cy="215444"/>
          </a:xfrm>
          <a:prstGeom prst="rect">
            <a:avLst/>
          </a:prstGeom>
          <a:noFill/>
        </p:spPr>
        <p:txBody>
          <a:bodyPr wrap="none" rtlCol="0">
            <a:spAutoFit/>
          </a:bodyPr>
          <a:lstStyle/>
          <a:p>
            <a:r>
              <a:rPr lang="zh-CN" altLang="en-US" sz="800" dirty="0">
                <a:solidFill>
                  <a:srgbClr val="FF0000"/>
                </a:solidFill>
              </a:rPr>
              <a:t>渲染方式</a:t>
            </a:r>
          </a:p>
        </p:txBody>
      </p:sp>
      <p:sp>
        <p:nvSpPr>
          <p:cNvPr id="9" name="文本框 8">
            <a:extLst>
              <a:ext uri="{FF2B5EF4-FFF2-40B4-BE49-F238E27FC236}">
                <a16:creationId xmlns:a16="http://schemas.microsoft.com/office/drawing/2014/main" id="{5191F091-04CE-4BE1-BCA2-62B87F948B29}"/>
              </a:ext>
            </a:extLst>
          </p:cNvPr>
          <p:cNvSpPr txBox="1"/>
          <p:nvPr/>
        </p:nvSpPr>
        <p:spPr>
          <a:xfrm>
            <a:off x="2483467" y="1602068"/>
            <a:ext cx="800219" cy="215444"/>
          </a:xfrm>
          <a:prstGeom prst="rect">
            <a:avLst/>
          </a:prstGeom>
          <a:noFill/>
        </p:spPr>
        <p:txBody>
          <a:bodyPr wrap="none" rtlCol="0">
            <a:spAutoFit/>
          </a:bodyPr>
          <a:lstStyle/>
          <a:p>
            <a:r>
              <a:rPr lang="zh-CN" altLang="en-US" sz="800" dirty="0">
                <a:solidFill>
                  <a:srgbClr val="FF0000"/>
                </a:solidFill>
              </a:rPr>
              <a:t>显示图层类型</a:t>
            </a:r>
          </a:p>
        </p:txBody>
      </p:sp>
      <p:sp>
        <p:nvSpPr>
          <p:cNvPr id="10" name="文本框 9">
            <a:extLst>
              <a:ext uri="{FF2B5EF4-FFF2-40B4-BE49-F238E27FC236}">
                <a16:creationId xmlns:a16="http://schemas.microsoft.com/office/drawing/2014/main" id="{4535405A-B9B6-49D7-BFC5-A9273082322D}"/>
              </a:ext>
            </a:extLst>
          </p:cNvPr>
          <p:cNvSpPr txBox="1"/>
          <p:nvPr/>
        </p:nvSpPr>
        <p:spPr>
          <a:xfrm>
            <a:off x="1225889" y="1602068"/>
            <a:ext cx="800219" cy="215444"/>
          </a:xfrm>
          <a:prstGeom prst="rect">
            <a:avLst/>
          </a:prstGeom>
          <a:noFill/>
        </p:spPr>
        <p:txBody>
          <a:bodyPr wrap="none" rtlCol="0">
            <a:spAutoFit/>
          </a:bodyPr>
          <a:lstStyle/>
          <a:p>
            <a:r>
              <a:rPr lang="zh-CN" altLang="en-US" sz="800" dirty="0">
                <a:solidFill>
                  <a:srgbClr val="FF0000"/>
                </a:solidFill>
              </a:rPr>
              <a:t>选择符号样式</a:t>
            </a:r>
          </a:p>
        </p:txBody>
      </p:sp>
      <p:sp>
        <p:nvSpPr>
          <p:cNvPr id="11" name="文本框 10">
            <a:extLst>
              <a:ext uri="{FF2B5EF4-FFF2-40B4-BE49-F238E27FC236}">
                <a16:creationId xmlns:a16="http://schemas.microsoft.com/office/drawing/2014/main" id="{8CCE1835-16E3-49F1-97EC-6F61177B3C8D}"/>
              </a:ext>
            </a:extLst>
          </p:cNvPr>
          <p:cNvSpPr txBox="1"/>
          <p:nvPr/>
        </p:nvSpPr>
        <p:spPr>
          <a:xfrm>
            <a:off x="3340935" y="2445087"/>
            <a:ext cx="297615" cy="584775"/>
          </a:xfrm>
          <a:prstGeom prst="rect">
            <a:avLst/>
          </a:prstGeom>
          <a:noFill/>
        </p:spPr>
        <p:txBody>
          <a:bodyPr wrap="square" rtlCol="0">
            <a:spAutoFit/>
          </a:bodyPr>
          <a:lstStyle/>
          <a:p>
            <a:r>
              <a:rPr lang="zh-CN" altLang="en-US" sz="800" dirty="0">
                <a:solidFill>
                  <a:srgbClr val="FF0000"/>
                </a:solidFill>
              </a:rPr>
              <a:t>参数设置</a:t>
            </a:r>
          </a:p>
        </p:txBody>
      </p:sp>
    </p:spTree>
    <p:extLst>
      <p:ext uri="{BB962C8B-B14F-4D97-AF65-F5344CB8AC3E}">
        <p14:creationId xmlns:p14="http://schemas.microsoft.com/office/powerpoint/2010/main" val="33720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014782" y="1354242"/>
            <a:ext cx="5089167" cy="1025538"/>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空间数据库设计</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04</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103936" y="2512875"/>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61016" y="2630625"/>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空间数据管理方案设计</a:t>
            </a:r>
          </a:p>
        </p:txBody>
      </p:sp>
      <p:sp>
        <p:nvSpPr>
          <p:cNvPr id="48" name="文本框 47"/>
          <p:cNvSpPr txBox="1"/>
          <p:nvPr/>
        </p:nvSpPr>
        <p:spPr>
          <a:xfrm>
            <a:off x="3561016" y="2876846"/>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数据结构设计</a:t>
            </a:r>
          </a:p>
        </p:txBody>
      </p:sp>
    </p:spTree>
    <p:extLst>
      <p:ext uri="{BB962C8B-B14F-4D97-AF65-F5344CB8AC3E}">
        <p14:creationId xmlns:p14="http://schemas.microsoft.com/office/powerpoint/2010/main" val="287685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anim calcmode="lin" valueType="num">
                                      <p:cBhvr>
                                        <p:cTn id="25" dur="750" fill="hold"/>
                                        <p:tgtEl>
                                          <p:spTgt spid="48"/>
                                        </p:tgtEl>
                                        <p:attrNameLst>
                                          <p:attrName>ppt_x</p:attrName>
                                        </p:attrNameLst>
                                      </p:cBhvr>
                                      <p:tavLst>
                                        <p:tav tm="0">
                                          <p:val>
                                            <p:strVal val="#ppt_x"/>
                                          </p:val>
                                        </p:tav>
                                        <p:tav tm="100000">
                                          <p:val>
                                            <p:strVal val="#ppt_x"/>
                                          </p:val>
                                        </p:tav>
                                      </p:tavLst>
                                    </p:anim>
                                    <p:anim calcmode="lin" valueType="num">
                                      <p:cBhvr>
                                        <p:cTn id="26"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2446824" cy="346249"/>
          </a:xfrm>
          <a:prstGeom prst="rect">
            <a:avLst/>
          </a:prstGeom>
        </p:spPr>
        <p:txBody>
          <a:bodyPr wrap="none" lIns="68580" tIns="34290" rIns="68580" bIns="34290">
            <a:spAutoFit/>
          </a:bodyPr>
          <a:lstStyle/>
          <a:p>
            <a:r>
              <a:rPr lang="zh-CN" altLang="en-US" sz="1800" b="1">
                <a:solidFill>
                  <a:srgbClr val="FFC000"/>
                </a:solidFill>
                <a:cs typeface="+mn-ea"/>
                <a:sym typeface="+mn-lt"/>
              </a:rPr>
              <a:t>空间数据管理方案设计</a:t>
            </a:r>
            <a:endParaRPr lang="zh-CN" altLang="en-US" sz="1800" b="1" dirty="0">
              <a:solidFill>
                <a:srgbClr val="FFC000"/>
              </a:solidFill>
              <a:cs typeface="+mn-ea"/>
              <a:sym typeface="+mn-lt"/>
            </a:endParaRP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2" name="文本框 1">
            <a:extLst>
              <a:ext uri="{FF2B5EF4-FFF2-40B4-BE49-F238E27FC236}">
                <a16:creationId xmlns:a16="http://schemas.microsoft.com/office/drawing/2014/main" id="{7E8E1509-93CF-47F1-9F2A-44FB6460F134}"/>
              </a:ext>
            </a:extLst>
          </p:cNvPr>
          <p:cNvSpPr txBox="1"/>
          <p:nvPr/>
        </p:nvSpPr>
        <p:spPr>
          <a:xfrm>
            <a:off x="460885" y="1095341"/>
            <a:ext cx="3466212" cy="3057440"/>
          </a:xfrm>
          <a:prstGeom prst="rect">
            <a:avLst/>
          </a:prstGeom>
          <a:noFill/>
        </p:spPr>
        <p:txBody>
          <a:bodyPr wrap="square" rtlCol="0">
            <a:spAutoFit/>
          </a:bodyPr>
          <a:lstStyle/>
          <a:p>
            <a:pPr indent="457200">
              <a:lnSpc>
                <a:spcPct val="150000"/>
              </a:lnSpc>
            </a:pPr>
            <a:r>
              <a:rPr lang="zh-CN" altLang="en-US" sz="1300" dirty="0">
                <a:solidFill>
                  <a:schemeClr val="tx1">
                    <a:lumMod val="65000"/>
                    <a:lumOff val="35000"/>
                  </a:schemeClr>
                </a:solidFill>
                <a:cs typeface="+mn-ea"/>
              </a:rPr>
              <a:t>数据的组织形式自上而下依次为地图</a:t>
            </a:r>
            <a:r>
              <a:rPr lang="en-US" altLang="zh-CN" sz="1300" dirty="0">
                <a:solidFill>
                  <a:schemeClr val="tx1">
                    <a:lumMod val="65000"/>
                    <a:lumOff val="35000"/>
                  </a:schemeClr>
                </a:solidFill>
                <a:cs typeface="+mn-ea"/>
              </a:rPr>
              <a:t>-</a:t>
            </a:r>
            <a:r>
              <a:rPr lang="zh-CN" altLang="en-US" sz="1300" dirty="0">
                <a:solidFill>
                  <a:schemeClr val="tx1">
                    <a:lumMod val="65000"/>
                    <a:lumOff val="35000"/>
                  </a:schemeClr>
                </a:solidFill>
                <a:cs typeface="+mn-ea"/>
              </a:rPr>
              <a:t>图层</a:t>
            </a:r>
            <a:r>
              <a:rPr lang="en-US" altLang="zh-CN" sz="1300" dirty="0">
                <a:solidFill>
                  <a:schemeClr val="tx1">
                    <a:lumMod val="65000"/>
                    <a:lumOff val="35000"/>
                  </a:schemeClr>
                </a:solidFill>
                <a:cs typeface="+mn-ea"/>
              </a:rPr>
              <a:t>-</a:t>
            </a:r>
            <a:r>
              <a:rPr lang="zh-CN" altLang="en-US" sz="1300" dirty="0">
                <a:solidFill>
                  <a:schemeClr val="tx1">
                    <a:lumMod val="65000"/>
                    <a:lumOff val="35000"/>
                  </a:schemeClr>
                </a:solidFill>
                <a:cs typeface="+mn-ea"/>
              </a:rPr>
              <a:t>要素。</a:t>
            </a:r>
            <a:endParaRPr lang="en-US" altLang="zh-CN" sz="1300" dirty="0">
              <a:solidFill>
                <a:schemeClr val="tx1">
                  <a:lumMod val="65000"/>
                  <a:lumOff val="35000"/>
                </a:schemeClr>
              </a:solidFill>
              <a:cs typeface="+mn-ea"/>
            </a:endParaRPr>
          </a:p>
          <a:p>
            <a:pPr indent="457200">
              <a:lnSpc>
                <a:spcPct val="150000"/>
              </a:lnSpc>
            </a:pPr>
            <a:r>
              <a:rPr lang="zh-CN" altLang="en-US" sz="1300" dirty="0">
                <a:solidFill>
                  <a:schemeClr val="tx1">
                    <a:lumMod val="65000"/>
                    <a:lumOff val="35000"/>
                  </a:schemeClr>
                </a:solidFill>
                <a:cs typeface="+mn-ea"/>
              </a:rPr>
              <a:t>一个地图可由多个图层组成，每一个图层的内容包括空间数据、属性数据、投影信息和与地图表达相关的渲染信息和注记配置方案等其他信息。我们仅用文件存储空间数据、属性数据和投影信息。其他信息存储于内存之中，在用户使用软件时动态地产生或更改，关闭软件时这些信息也将恢复到默认状态或消失。</a:t>
            </a:r>
          </a:p>
        </p:txBody>
      </p:sp>
      <p:grpSp>
        <p:nvGrpSpPr>
          <p:cNvPr id="14" name="组合 13">
            <a:extLst>
              <a:ext uri="{FF2B5EF4-FFF2-40B4-BE49-F238E27FC236}">
                <a16:creationId xmlns:a16="http://schemas.microsoft.com/office/drawing/2014/main" id="{23809707-2D94-4165-B150-C51C2471D937}"/>
              </a:ext>
            </a:extLst>
          </p:cNvPr>
          <p:cNvGrpSpPr/>
          <p:nvPr/>
        </p:nvGrpSpPr>
        <p:grpSpPr>
          <a:xfrm>
            <a:off x="4166546" y="1778679"/>
            <a:ext cx="4516569" cy="1751330"/>
            <a:chOff x="2316480" y="1107440"/>
            <a:chExt cx="6035040" cy="2225040"/>
          </a:xfrm>
        </p:grpSpPr>
        <p:sp>
          <p:nvSpPr>
            <p:cNvPr id="15" name="矩形: 圆角 14">
              <a:extLst>
                <a:ext uri="{FF2B5EF4-FFF2-40B4-BE49-F238E27FC236}">
                  <a16:creationId xmlns:a16="http://schemas.microsoft.com/office/drawing/2014/main" id="{3FA42CF2-7115-4A4A-AE78-C34A9E9325DC}"/>
                </a:ext>
              </a:extLst>
            </p:cNvPr>
            <p:cNvSpPr/>
            <p:nvPr/>
          </p:nvSpPr>
          <p:spPr>
            <a:xfrm>
              <a:off x="4724400" y="110744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地图</a:t>
              </a:r>
            </a:p>
          </p:txBody>
        </p:sp>
        <p:sp>
          <p:nvSpPr>
            <p:cNvPr id="16" name="矩形: 圆角 15">
              <a:extLst>
                <a:ext uri="{FF2B5EF4-FFF2-40B4-BE49-F238E27FC236}">
                  <a16:creationId xmlns:a16="http://schemas.microsoft.com/office/drawing/2014/main" id="{40B55BCB-45B0-4FC8-ACE1-1D91D4B9E0E1}"/>
                </a:ext>
              </a:extLst>
            </p:cNvPr>
            <p:cNvSpPr/>
            <p:nvPr/>
          </p:nvSpPr>
          <p:spPr>
            <a:xfrm>
              <a:off x="4724400" y="194056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图层</a:t>
              </a:r>
            </a:p>
          </p:txBody>
        </p:sp>
        <p:cxnSp>
          <p:nvCxnSpPr>
            <p:cNvPr id="17" name="直接连接符 16">
              <a:extLst>
                <a:ext uri="{FF2B5EF4-FFF2-40B4-BE49-F238E27FC236}">
                  <a16:creationId xmlns:a16="http://schemas.microsoft.com/office/drawing/2014/main" id="{C0A8726E-F693-4856-912E-46D45CF2E993}"/>
                </a:ext>
              </a:extLst>
            </p:cNvPr>
            <p:cNvCxnSpPr>
              <a:stCxn id="15" idx="2"/>
              <a:endCxn id="16" idx="0"/>
            </p:cNvCxnSpPr>
            <p:nvPr/>
          </p:nvCxnSpPr>
          <p:spPr>
            <a:xfrm>
              <a:off x="5410200" y="1666240"/>
              <a:ext cx="0" cy="274320"/>
            </a:xfrm>
            <a:prstGeom prst="line">
              <a:avLst/>
            </a:prstGeom>
            <a:ln w="12700"/>
          </p:spPr>
          <p:style>
            <a:lnRef idx="1">
              <a:schemeClr val="dk1"/>
            </a:lnRef>
            <a:fillRef idx="0">
              <a:schemeClr val="dk1"/>
            </a:fillRef>
            <a:effectRef idx="0">
              <a:schemeClr val="dk1"/>
            </a:effectRef>
            <a:fontRef idx="minor">
              <a:schemeClr val="tx1"/>
            </a:fontRef>
          </p:style>
        </p:cxnSp>
        <p:sp>
          <p:nvSpPr>
            <p:cNvPr id="18" name="矩形: 圆角 17">
              <a:extLst>
                <a:ext uri="{FF2B5EF4-FFF2-40B4-BE49-F238E27FC236}">
                  <a16:creationId xmlns:a16="http://schemas.microsoft.com/office/drawing/2014/main" id="{C2CAA7B7-52BF-4DC3-9AC0-B50B7C3EB6A0}"/>
                </a:ext>
              </a:extLst>
            </p:cNvPr>
            <p:cNvSpPr/>
            <p:nvPr/>
          </p:nvSpPr>
          <p:spPr>
            <a:xfrm>
              <a:off x="2316480" y="277368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空间数据</a:t>
              </a:r>
            </a:p>
          </p:txBody>
        </p:sp>
        <p:sp>
          <p:nvSpPr>
            <p:cNvPr id="22" name="矩形: 圆角 21">
              <a:extLst>
                <a:ext uri="{FF2B5EF4-FFF2-40B4-BE49-F238E27FC236}">
                  <a16:creationId xmlns:a16="http://schemas.microsoft.com/office/drawing/2014/main" id="{863C03C3-CD4A-4F2F-870C-9C2C07A5ACDB}"/>
                </a:ext>
              </a:extLst>
            </p:cNvPr>
            <p:cNvSpPr/>
            <p:nvPr/>
          </p:nvSpPr>
          <p:spPr>
            <a:xfrm>
              <a:off x="3870960" y="277368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属性数据</a:t>
              </a:r>
            </a:p>
          </p:txBody>
        </p:sp>
        <p:sp>
          <p:nvSpPr>
            <p:cNvPr id="23" name="矩形: 圆角 22">
              <a:extLst>
                <a:ext uri="{FF2B5EF4-FFF2-40B4-BE49-F238E27FC236}">
                  <a16:creationId xmlns:a16="http://schemas.microsoft.com/office/drawing/2014/main" id="{9D7380D9-D65E-461A-A0D0-292FC3DF9AD1}"/>
                </a:ext>
              </a:extLst>
            </p:cNvPr>
            <p:cNvSpPr/>
            <p:nvPr/>
          </p:nvSpPr>
          <p:spPr>
            <a:xfrm>
              <a:off x="5425440" y="277368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投影信息</a:t>
              </a:r>
            </a:p>
          </p:txBody>
        </p:sp>
        <p:sp>
          <p:nvSpPr>
            <p:cNvPr id="24" name="矩形: 圆角 23">
              <a:extLst>
                <a:ext uri="{FF2B5EF4-FFF2-40B4-BE49-F238E27FC236}">
                  <a16:creationId xmlns:a16="http://schemas.microsoft.com/office/drawing/2014/main" id="{83F43E0A-CF92-4F24-AE5F-04C3EECC19CD}"/>
                </a:ext>
              </a:extLst>
            </p:cNvPr>
            <p:cNvSpPr/>
            <p:nvPr/>
          </p:nvSpPr>
          <p:spPr>
            <a:xfrm>
              <a:off x="6979920" y="2773680"/>
              <a:ext cx="1371600" cy="558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schemeClr val="tx1">
                      <a:lumMod val="65000"/>
                      <a:lumOff val="35000"/>
                    </a:schemeClr>
                  </a:solidFill>
                  <a:cs typeface="+mn-ea"/>
                </a:rPr>
                <a:t>其他信息</a:t>
              </a:r>
            </a:p>
          </p:txBody>
        </p:sp>
        <p:cxnSp>
          <p:nvCxnSpPr>
            <p:cNvPr id="25" name="直接连接符 24">
              <a:extLst>
                <a:ext uri="{FF2B5EF4-FFF2-40B4-BE49-F238E27FC236}">
                  <a16:creationId xmlns:a16="http://schemas.microsoft.com/office/drawing/2014/main" id="{E2C8F201-7735-417E-8190-7563F9095EF1}"/>
                </a:ext>
              </a:extLst>
            </p:cNvPr>
            <p:cNvCxnSpPr/>
            <p:nvPr/>
          </p:nvCxnSpPr>
          <p:spPr>
            <a:xfrm>
              <a:off x="3002280" y="2611120"/>
              <a:ext cx="46634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8695C565-2C8C-4FEB-A75A-0829E578682C}"/>
                </a:ext>
              </a:extLst>
            </p:cNvPr>
            <p:cNvCxnSpPr>
              <a:endCxn id="18" idx="0"/>
            </p:cNvCxnSpPr>
            <p:nvPr/>
          </p:nvCxnSpPr>
          <p:spPr>
            <a:xfrm>
              <a:off x="3002280" y="2611120"/>
              <a:ext cx="0" cy="16256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E6D3E9A9-F86C-42F1-839B-5AB974673C16}"/>
                </a:ext>
              </a:extLst>
            </p:cNvPr>
            <p:cNvCxnSpPr>
              <a:stCxn id="22" idx="0"/>
            </p:cNvCxnSpPr>
            <p:nvPr/>
          </p:nvCxnSpPr>
          <p:spPr>
            <a:xfrm flipV="1">
              <a:off x="4556760" y="2611120"/>
              <a:ext cx="0" cy="1625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967A9B3C-3693-421D-A1E0-C2A5DC778CC7}"/>
                </a:ext>
              </a:extLst>
            </p:cNvPr>
            <p:cNvCxnSpPr/>
            <p:nvPr/>
          </p:nvCxnSpPr>
          <p:spPr>
            <a:xfrm flipV="1">
              <a:off x="6116320" y="2611120"/>
              <a:ext cx="0" cy="1625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148E7D47-D81A-4E89-84C9-809C8F6F547A}"/>
                </a:ext>
              </a:extLst>
            </p:cNvPr>
            <p:cNvCxnSpPr/>
            <p:nvPr/>
          </p:nvCxnSpPr>
          <p:spPr>
            <a:xfrm flipV="1">
              <a:off x="7665720" y="2611120"/>
              <a:ext cx="0" cy="1625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51370053-D9F1-4709-8600-46BB675FB5BB}"/>
                </a:ext>
              </a:extLst>
            </p:cNvPr>
            <p:cNvCxnSpPr>
              <a:stCxn id="16" idx="2"/>
            </p:cNvCxnSpPr>
            <p:nvPr/>
          </p:nvCxnSpPr>
          <p:spPr>
            <a:xfrm>
              <a:off x="5410200" y="2499360"/>
              <a:ext cx="0" cy="11176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cxnSp>
        <p:nvCxnSpPr>
          <p:cNvPr id="4" name="直接连接符 3">
            <a:extLst>
              <a:ext uri="{FF2B5EF4-FFF2-40B4-BE49-F238E27FC236}">
                <a16:creationId xmlns:a16="http://schemas.microsoft.com/office/drawing/2014/main" id="{074AB3EE-115E-4EC7-AECE-CA7D2DDAABB9}"/>
              </a:ext>
            </a:extLst>
          </p:cNvPr>
          <p:cNvCxnSpPr/>
          <p:nvPr/>
        </p:nvCxnSpPr>
        <p:spPr>
          <a:xfrm>
            <a:off x="3927097" y="771628"/>
            <a:ext cx="0" cy="3763925"/>
          </a:xfrm>
          <a:prstGeom prst="line">
            <a:avLst/>
          </a:prstGeom>
        </p:spPr>
        <p:style>
          <a:lnRef idx="3">
            <a:schemeClr val="accent3"/>
          </a:lnRef>
          <a:fillRef idx="0">
            <a:schemeClr val="accent3"/>
          </a:fillRef>
          <a:effectRef idx="2">
            <a:schemeClr val="accent3"/>
          </a:effectRef>
          <a:fontRef idx="minor">
            <a:schemeClr val="tx1"/>
          </a:fontRef>
        </p:style>
      </p:cxnSp>
      <p:sp>
        <p:nvSpPr>
          <p:cNvPr id="5" name="椭圆 4">
            <a:extLst>
              <a:ext uri="{FF2B5EF4-FFF2-40B4-BE49-F238E27FC236}">
                <a16:creationId xmlns:a16="http://schemas.microsoft.com/office/drawing/2014/main" id="{32F1BE9E-46D0-4570-BBC4-B8887F9D9AF6}"/>
              </a:ext>
            </a:extLst>
          </p:cNvPr>
          <p:cNvSpPr/>
          <p:nvPr/>
        </p:nvSpPr>
        <p:spPr>
          <a:xfrm>
            <a:off x="4203001" y="3129933"/>
            <a:ext cx="976728" cy="360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3F4519A-624B-4889-A118-D4094B17FF61}"/>
              </a:ext>
            </a:extLst>
          </p:cNvPr>
          <p:cNvSpPr/>
          <p:nvPr/>
        </p:nvSpPr>
        <p:spPr>
          <a:xfrm>
            <a:off x="5354787" y="3129933"/>
            <a:ext cx="976728" cy="360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865DC10-1858-4D70-B048-4115DED367CE}"/>
              </a:ext>
            </a:extLst>
          </p:cNvPr>
          <p:cNvSpPr/>
          <p:nvPr/>
        </p:nvSpPr>
        <p:spPr>
          <a:xfrm>
            <a:off x="6518145" y="3129932"/>
            <a:ext cx="976728" cy="360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045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空间数据管理方案设计</a:t>
            </a:r>
            <a:r>
              <a:rPr lang="en-US" altLang="zh-CN" sz="1800" b="1" dirty="0">
                <a:solidFill>
                  <a:srgbClr val="FFC000"/>
                </a:solidFill>
                <a:cs typeface="+mn-ea"/>
                <a:sym typeface="+mn-lt"/>
              </a:rPr>
              <a:t>——</a:t>
            </a:r>
            <a:r>
              <a:rPr lang="zh-CN" altLang="en-US" sz="1800" b="1" dirty="0">
                <a:solidFill>
                  <a:srgbClr val="FFC000"/>
                </a:solidFill>
                <a:cs typeface="+mn-ea"/>
                <a:sym typeface="+mn-lt"/>
              </a:rPr>
              <a:t>空间数据</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3" name="文本框 2">
            <a:extLst>
              <a:ext uri="{FF2B5EF4-FFF2-40B4-BE49-F238E27FC236}">
                <a16:creationId xmlns:a16="http://schemas.microsoft.com/office/drawing/2014/main" id="{A63A6A2B-327A-458E-855A-E205ADB202AD}"/>
              </a:ext>
            </a:extLst>
          </p:cNvPr>
          <p:cNvSpPr txBox="1"/>
          <p:nvPr/>
        </p:nvSpPr>
        <p:spPr>
          <a:xfrm>
            <a:off x="401579" y="973577"/>
            <a:ext cx="6732933" cy="656783"/>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gvshp</a:t>
            </a:r>
            <a:r>
              <a:rPr lang="zh-CN" altLang="en-US" sz="1300" dirty="0">
                <a:solidFill>
                  <a:schemeClr val="tx1">
                    <a:lumMod val="65000"/>
                    <a:lumOff val="35000"/>
                  </a:schemeClr>
                </a:solidFill>
                <a:cs typeface="+mn-ea"/>
              </a:rPr>
              <a:t>文件</a:t>
            </a:r>
            <a:endParaRPr lang="en-US" altLang="zh-CN" sz="1300" dirty="0">
              <a:solidFill>
                <a:schemeClr val="tx1">
                  <a:lumMod val="65000"/>
                  <a:lumOff val="35000"/>
                </a:schemeClr>
              </a:solidFill>
              <a:cs typeface="+mn-ea"/>
            </a:endParaRPr>
          </a:p>
          <a:p>
            <a:pPr indent="457200">
              <a:lnSpc>
                <a:spcPct val="150000"/>
              </a:lnSpc>
            </a:pPr>
            <a:r>
              <a:rPr lang="zh-CN" altLang="en-US" sz="1300" dirty="0">
                <a:solidFill>
                  <a:schemeClr val="tx1">
                    <a:lumMod val="65000"/>
                    <a:lumOff val="35000"/>
                  </a:schemeClr>
                </a:solidFill>
                <a:cs typeface="+mn-ea"/>
              </a:rPr>
              <a:t>该文件是一个二进制文件，记录了要素的空间信息。文件头有</a:t>
            </a:r>
            <a:r>
              <a:rPr lang="en-US" altLang="zh-CN" sz="1300" dirty="0">
                <a:solidFill>
                  <a:schemeClr val="tx1">
                    <a:lumMod val="65000"/>
                    <a:lumOff val="35000"/>
                  </a:schemeClr>
                </a:solidFill>
                <a:cs typeface="+mn-ea"/>
              </a:rPr>
              <a:t>16bytes</a:t>
            </a:r>
            <a:r>
              <a:rPr lang="zh-CN" altLang="en-US" sz="1300" dirty="0">
                <a:solidFill>
                  <a:schemeClr val="tx1">
                    <a:lumMod val="65000"/>
                    <a:lumOff val="35000"/>
                  </a:schemeClr>
                </a:solidFill>
                <a:cs typeface="+mn-ea"/>
              </a:rPr>
              <a:t>，结构如下。</a:t>
            </a:r>
          </a:p>
        </p:txBody>
      </p:sp>
      <p:pic>
        <p:nvPicPr>
          <p:cNvPr id="13" name="图片 12">
            <a:extLst>
              <a:ext uri="{FF2B5EF4-FFF2-40B4-BE49-F238E27FC236}">
                <a16:creationId xmlns:a16="http://schemas.microsoft.com/office/drawing/2014/main" id="{29560313-F038-4772-A051-5884E5B4EDE9}"/>
              </a:ext>
            </a:extLst>
          </p:cNvPr>
          <p:cNvPicPr>
            <a:picLocks noChangeAspect="1"/>
          </p:cNvPicPr>
          <p:nvPr/>
        </p:nvPicPr>
        <p:blipFill>
          <a:blip r:embed="rId4"/>
          <a:stretch>
            <a:fillRect/>
          </a:stretch>
        </p:blipFill>
        <p:spPr>
          <a:xfrm>
            <a:off x="1183471" y="2031337"/>
            <a:ext cx="6565185" cy="2122105"/>
          </a:xfrm>
          <a:prstGeom prst="rect">
            <a:avLst/>
          </a:prstGeom>
        </p:spPr>
      </p:pic>
    </p:spTree>
    <p:extLst>
      <p:ext uri="{BB962C8B-B14F-4D97-AF65-F5344CB8AC3E}">
        <p14:creationId xmlns:p14="http://schemas.microsoft.com/office/powerpoint/2010/main" val="42932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空间数据管理方案设计</a:t>
            </a:r>
            <a:r>
              <a:rPr lang="en-US" altLang="zh-CN" sz="1800" b="1" dirty="0">
                <a:solidFill>
                  <a:srgbClr val="FFC000"/>
                </a:solidFill>
                <a:cs typeface="+mn-ea"/>
                <a:sym typeface="+mn-lt"/>
              </a:rPr>
              <a:t>——</a:t>
            </a:r>
            <a:r>
              <a:rPr lang="zh-CN" altLang="en-US" sz="1800" b="1" dirty="0">
                <a:solidFill>
                  <a:srgbClr val="FFC000"/>
                </a:solidFill>
                <a:cs typeface="+mn-ea"/>
                <a:sym typeface="+mn-lt"/>
              </a:rPr>
              <a:t>空间数据</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3" name="文本框 2">
            <a:extLst>
              <a:ext uri="{FF2B5EF4-FFF2-40B4-BE49-F238E27FC236}">
                <a16:creationId xmlns:a16="http://schemas.microsoft.com/office/drawing/2014/main" id="{A63A6A2B-327A-458E-855A-E205ADB202AD}"/>
              </a:ext>
            </a:extLst>
          </p:cNvPr>
          <p:cNvSpPr txBox="1"/>
          <p:nvPr/>
        </p:nvSpPr>
        <p:spPr>
          <a:xfrm>
            <a:off x="401579" y="973577"/>
            <a:ext cx="6981398" cy="656783"/>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gvshp</a:t>
            </a:r>
            <a:r>
              <a:rPr lang="zh-CN" altLang="en-US" sz="1300" dirty="0">
                <a:solidFill>
                  <a:schemeClr val="tx1">
                    <a:lumMod val="65000"/>
                    <a:lumOff val="35000"/>
                  </a:schemeClr>
                </a:solidFill>
                <a:cs typeface="+mn-ea"/>
              </a:rPr>
              <a:t>文件</a:t>
            </a:r>
            <a:endParaRPr lang="en-US" altLang="zh-CN" sz="1300" dirty="0">
              <a:solidFill>
                <a:schemeClr val="tx1">
                  <a:lumMod val="65000"/>
                  <a:lumOff val="35000"/>
                </a:schemeClr>
              </a:solidFill>
              <a:cs typeface="+mn-ea"/>
            </a:endParaRPr>
          </a:p>
          <a:p>
            <a:pPr indent="457200">
              <a:lnSpc>
                <a:spcPct val="150000"/>
              </a:lnSpc>
            </a:pPr>
            <a:r>
              <a:rPr lang="zh-CN" altLang="en-US" sz="1300" dirty="0">
                <a:solidFill>
                  <a:schemeClr val="tx1">
                    <a:lumMod val="65000"/>
                    <a:lumOff val="35000"/>
                  </a:schemeClr>
                </a:solidFill>
                <a:cs typeface="+mn-ea"/>
              </a:rPr>
              <a:t>接下来是对每一个要素空间信息的记录，包括头信息和构成要素的部件信息。具体如下</a:t>
            </a:r>
          </a:p>
        </p:txBody>
      </p:sp>
      <p:pic>
        <p:nvPicPr>
          <p:cNvPr id="2" name="图片 1">
            <a:extLst>
              <a:ext uri="{FF2B5EF4-FFF2-40B4-BE49-F238E27FC236}">
                <a16:creationId xmlns:a16="http://schemas.microsoft.com/office/drawing/2014/main" id="{3C304B15-EC3F-4D0B-B2CC-8F214916194A}"/>
              </a:ext>
            </a:extLst>
          </p:cNvPr>
          <p:cNvPicPr>
            <a:picLocks noChangeAspect="1"/>
          </p:cNvPicPr>
          <p:nvPr/>
        </p:nvPicPr>
        <p:blipFill>
          <a:blip r:embed="rId4"/>
          <a:stretch>
            <a:fillRect/>
          </a:stretch>
        </p:blipFill>
        <p:spPr>
          <a:xfrm>
            <a:off x="1215998" y="1834911"/>
            <a:ext cx="6519365" cy="3171299"/>
          </a:xfrm>
          <a:prstGeom prst="rect">
            <a:avLst/>
          </a:prstGeom>
        </p:spPr>
      </p:pic>
    </p:spTree>
    <p:extLst>
      <p:ext uri="{BB962C8B-B14F-4D97-AF65-F5344CB8AC3E}">
        <p14:creationId xmlns:p14="http://schemas.microsoft.com/office/powerpoint/2010/main" val="19200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3831818"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空间数据管理方案设计</a:t>
            </a:r>
            <a:r>
              <a:rPr lang="en-US" altLang="zh-CN" sz="1800" b="1" dirty="0">
                <a:solidFill>
                  <a:srgbClr val="FFC000"/>
                </a:solidFill>
                <a:cs typeface="+mn-ea"/>
                <a:sym typeface="+mn-lt"/>
              </a:rPr>
              <a:t>——</a:t>
            </a:r>
            <a:r>
              <a:rPr lang="zh-CN" altLang="en-US" sz="1800" b="1" dirty="0">
                <a:solidFill>
                  <a:srgbClr val="FFC000"/>
                </a:solidFill>
                <a:cs typeface="+mn-ea"/>
                <a:sym typeface="+mn-lt"/>
              </a:rPr>
              <a:t>属性数据</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grpSp>
        <p:nvGrpSpPr>
          <p:cNvPr id="5" name="组合 4">
            <a:extLst>
              <a:ext uri="{FF2B5EF4-FFF2-40B4-BE49-F238E27FC236}">
                <a16:creationId xmlns:a16="http://schemas.microsoft.com/office/drawing/2014/main" id="{D533FF26-B5C5-419E-A6EA-696A590992BA}"/>
              </a:ext>
            </a:extLst>
          </p:cNvPr>
          <p:cNvGrpSpPr/>
          <p:nvPr/>
        </p:nvGrpSpPr>
        <p:grpSpPr>
          <a:xfrm>
            <a:off x="401579" y="973577"/>
            <a:ext cx="8691995" cy="1598173"/>
            <a:chOff x="401579" y="973577"/>
            <a:chExt cx="8691995" cy="1598173"/>
          </a:xfrm>
        </p:grpSpPr>
        <p:sp>
          <p:nvSpPr>
            <p:cNvPr id="3" name="文本框 2">
              <a:extLst>
                <a:ext uri="{FF2B5EF4-FFF2-40B4-BE49-F238E27FC236}">
                  <a16:creationId xmlns:a16="http://schemas.microsoft.com/office/drawing/2014/main" id="{A63A6A2B-327A-458E-855A-E205ADB202AD}"/>
                </a:ext>
              </a:extLst>
            </p:cNvPr>
            <p:cNvSpPr txBox="1"/>
            <p:nvPr/>
          </p:nvSpPr>
          <p:spPr>
            <a:xfrm>
              <a:off x="401579" y="973577"/>
              <a:ext cx="8691995" cy="656783"/>
            </a:xfrm>
            <a:prstGeom prst="rect">
              <a:avLst/>
            </a:prstGeom>
            <a:noFill/>
          </p:spPr>
          <p:txBody>
            <a:bodyPr wrap="none" rtlCol="0">
              <a:spAutoFit/>
            </a:bodyPr>
            <a:lstStyle/>
            <a:p>
              <a:pPr marL="285750" indent="-285750">
                <a:lnSpc>
                  <a:spcPct val="150000"/>
                </a:lnSpc>
                <a:buFont typeface="Wingdings" panose="05000000000000000000" pitchFamily="2" charset="2"/>
                <a:buChar char="l"/>
              </a:pP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dbf</a:t>
              </a:r>
              <a:r>
                <a:rPr lang="zh-CN" altLang="en-US" sz="1300" dirty="0">
                  <a:solidFill>
                    <a:schemeClr val="tx1">
                      <a:lumMod val="65000"/>
                      <a:lumOff val="35000"/>
                    </a:schemeClr>
                  </a:solidFill>
                  <a:cs typeface="+mn-ea"/>
                </a:rPr>
                <a:t>文件</a:t>
              </a:r>
              <a:endParaRPr lang="en-US" altLang="zh-CN" sz="1300" dirty="0">
                <a:solidFill>
                  <a:schemeClr val="tx1">
                    <a:lumMod val="65000"/>
                    <a:lumOff val="35000"/>
                  </a:schemeClr>
                </a:solidFill>
                <a:cs typeface="+mn-ea"/>
              </a:endParaRPr>
            </a:p>
            <a:p>
              <a:pPr indent="457200">
                <a:lnSpc>
                  <a:spcPct val="150000"/>
                </a:lnSpc>
              </a:pPr>
              <a:r>
                <a:rPr lang="zh-CN" altLang="en-US" sz="1300" dirty="0">
                  <a:solidFill>
                    <a:schemeClr val="tx1">
                      <a:lumMod val="65000"/>
                      <a:lumOff val="35000"/>
                    </a:schemeClr>
                  </a:solidFill>
                  <a:cs typeface="+mn-ea"/>
                </a:rPr>
                <a:t>一种数据库文件，在</a:t>
              </a:r>
              <a:r>
                <a:rPr lang="en-US" altLang="zh-CN" sz="1300" dirty="0">
                  <a:solidFill>
                    <a:schemeClr val="tx1">
                      <a:lumMod val="65000"/>
                      <a:lumOff val="35000"/>
                    </a:schemeClr>
                  </a:solidFill>
                  <a:cs typeface="+mn-ea"/>
                </a:rPr>
                <a:t>Windows</a:t>
              </a:r>
              <a:r>
                <a:rPr lang="zh-CN" altLang="en-US" sz="1300" dirty="0">
                  <a:solidFill>
                    <a:schemeClr val="tx1">
                      <a:lumMod val="65000"/>
                      <a:lumOff val="35000"/>
                    </a:schemeClr>
                  </a:solidFill>
                  <a:cs typeface="+mn-ea"/>
                </a:rPr>
                <a:t>和</a:t>
              </a:r>
              <a:r>
                <a:rPr lang="en-US" altLang="zh-CN" sz="1300" dirty="0">
                  <a:solidFill>
                    <a:schemeClr val="tx1">
                      <a:lumMod val="65000"/>
                      <a:lumOff val="35000"/>
                    </a:schemeClr>
                  </a:solidFill>
                  <a:cs typeface="+mn-ea"/>
                </a:rPr>
                <a:t>DOS</a:t>
              </a:r>
              <a:r>
                <a:rPr lang="zh-CN" altLang="en-US" sz="1300" dirty="0">
                  <a:solidFill>
                    <a:schemeClr val="tx1">
                      <a:lumMod val="65000"/>
                      <a:lumOff val="35000"/>
                    </a:schemeClr>
                  </a:solidFill>
                  <a:cs typeface="+mn-ea"/>
                </a:rPr>
                <a:t>中需用到数据库文件的应用程序中应用广泛。在</a:t>
              </a:r>
              <a:r>
                <a:rPr lang="en-US" altLang="zh-CN" sz="1300" dirty="0" err="1">
                  <a:solidFill>
                    <a:schemeClr val="tx1">
                      <a:lumMod val="65000"/>
                      <a:lumOff val="35000"/>
                    </a:schemeClr>
                  </a:solidFill>
                  <a:cs typeface="+mn-ea"/>
                </a:rPr>
                <a:t>GeoView</a:t>
              </a:r>
              <a:r>
                <a:rPr lang="zh-CN" altLang="en-US" sz="1300" dirty="0">
                  <a:solidFill>
                    <a:schemeClr val="tx1">
                      <a:lumMod val="65000"/>
                      <a:lumOff val="35000"/>
                    </a:schemeClr>
                  </a:solidFill>
                  <a:cs typeface="+mn-ea"/>
                </a:rPr>
                <a:t>中，我们规定：</a:t>
              </a:r>
              <a:endParaRPr lang="en-US" altLang="zh-CN" sz="1300" dirty="0">
                <a:solidFill>
                  <a:schemeClr val="tx1">
                    <a:lumMod val="65000"/>
                    <a:lumOff val="35000"/>
                  </a:schemeClr>
                </a:solidFill>
                <a:cs typeface="+mn-ea"/>
              </a:endParaRPr>
            </a:p>
          </p:txBody>
        </p:sp>
        <p:sp>
          <p:nvSpPr>
            <p:cNvPr id="9" name="文本框 8">
              <a:extLst>
                <a:ext uri="{FF2B5EF4-FFF2-40B4-BE49-F238E27FC236}">
                  <a16:creationId xmlns:a16="http://schemas.microsoft.com/office/drawing/2014/main" id="{642CFB7A-3118-4A13-8FB9-3CF5332A51B3}"/>
                </a:ext>
              </a:extLst>
            </p:cNvPr>
            <p:cNvSpPr txBox="1"/>
            <p:nvPr/>
          </p:nvSpPr>
          <p:spPr>
            <a:xfrm>
              <a:off x="852429" y="1614885"/>
              <a:ext cx="4299575" cy="956865"/>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sz="1300" dirty="0">
                  <a:solidFill>
                    <a:schemeClr val="tx1">
                      <a:lumMod val="65000"/>
                      <a:lumOff val="35000"/>
                    </a:schemeClr>
                  </a:solidFill>
                  <a:cs typeface="+mn-ea"/>
                </a:rPr>
                <a:t>文件名必须与</a:t>
              </a: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gvshp</a:t>
              </a:r>
              <a:r>
                <a:rPr lang="zh-CN" altLang="en-US" sz="1300" dirty="0">
                  <a:solidFill>
                    <a:schemeClr val="tx1">
                      <a:lumMod val="65000"/>
                      <a:lumOff val="35000"/>
                    </a:schemeClr>
                  </a:solidFill>
                  <a:cs typeface="+mn-ea"/>
                </a:rPr>
                <a:t>文件名相同；</a:t>
              </a:r>
              <a:endParaRPr lang="en-US" altLang="zh-CN" sz="1300" dirty="0">
                <a:solidFill>
                  <a:schemeClr val="tx1">
                    <a:lumMod val="65000"/>
                    <a:lumOff val="35000"/>
                  </a:schemeClr>
                </a:solidFill>
                <a:cs typeface="+mn-ea"/>
              </a:endParaRPr>
            </a:p>
            <a:p>
              <a:pPr marL="285750" indent="-285750">
                <a:lnSpc>
                  <a:spcPct val="150000"/>
                </a:lnSpc>
                <a:buFont typeface="Wingdings" panose="05000000000000000000" pitchFamily="2" charset="2"/>
                <a:buChar char="ü"/>
              </a:pPr>
              <a:r>
                <a:rPr lang="zh-CN" altLang="en-US" sz="1300" dirty="0">
                  <a:solidFill>
                    <a:schemeClr val="tx1">
                      <a:lumMod val="65000"/>
                      <a:lumOff val="35000"/>
                    </a:schemeClr>
                  </a:solidFill>
                  <a:cs typeface="+mn-ea"/>
                </a:rPr>
                <a:t>每个要素有且只有一条记录；</a:t>
              </a:r>
              <a:endParaRPr lang="en-US" altLang="zh-CN" sz="1300" dirty="0">
                <a:solidFill>
                  <a:schemeClr val="tx1">
                    <a:lumMod val="65000"/>
                    <a:lumOff val="35000"/>
                  </a:schemeClr>
                </a:solidFill>
                <a:cs typeface="+mn-ea"/>
              </a:endParaRPr>
            </a:p>
            <a:p>
              <a:pPr marL="285750" indent="-285750">
                <a:lnSpc>
                  <a:spcPct val="150000"/>
                </a:lnSpc>
                <a:buFont typeface="Wingdings" panose="05000000000000000000" pitchFamily="2" charset="2"/>
                <a:buChar char="ü"/>
              </a:pPr>
              <a:r>
                <a:rPr lang="zh-CN" altLang="en-US" sz="1300" dirty="0">
                  <a:solidFill>
                    <a:schemeClr val="tx1">
                      <a:lumMod val="65000"/>
                      <a:lumOff val="35000"/>
                    </a:schemeClr>
                  </a:solidFill>
                  <a:cs typeface="+mn-ea"/>
                </a:rPr>
                <a:t>记录的排列顺序与</a:t>
              </a: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gvshp</a:t>
              </a:r>
              <a:r>
                <a:rPr lang="zh-CN" altLang="en-US" sz="1300" dirty="0">
                  <a:solidFill>
                    <a:schemeClr val="tx1">
                      <a:lumMod val="65000"/>
                      <a:lumOff val="35000"/>
                    </a:schemeClr>
                  </a:solidFill>
                  <a:cs typeface="+mn-ea"/>
                </a:rPr>
                <a:t>文件中要素记录顺序相同。</a:t>
              </a:r>
              <a:endParaRPr lang="en-US" altLang="zh-CN" sz="1300" dirty="0">
                <a:solidFill>
                  <a:schemeClr val="tx1">
                    <a:lumMod val="65000"/>
                    <a:lumOff val="35000"/>
                  </a:schemeClr>
                </a:solidFill>
                <a:cs typeface="+mn-ea"/>
              </a:endParaRPr>
            </a:p>
          </p:txBody>
        </p:sp>
      </p:grpSp>
      <p:pic>
        <p:nvPicPr>
          <p:cNvPr id="7" name="图片 6">
            <a:extLst>
              <a:ext uri="{FF2B5EF4-FFF2-40B4-BE49-F238E27FC236}">
                <a16:creationId xmlns:a16="http://schemas.microsoft.com/office/drawing/2014/main" id="{AA77E6C6-E8D3-4A71-ACEE-C055850529C1}"/>
              </a:ext>
            </a:extLst>
          </p:cNvPr>
          <p:cNvPicPr>
            <a:picLocks noChangeAspect="1"/>
          </p:cNvPicPr>
          <p:nvPr/>
        </p:nvPicPr>
        <p:blipFill>
          <a:blip r:embed="rId4"/>
          <a:stretch>
            <a:fillRect/>
          </a:stretch>
        </p:blipFill>
        <p:spPr>
          <a:xfrm>
            <a:off x="6587104" y="2759517"/>
            <a:ext cx="1270000" cy="1270000"/>
          </a:xfrm>
          <a:prstGeom prst="rect">
            <a:avLst/>
          </a:prstGeom>
        </p:spPr>
      </p:pic>
    </p:spTree>
    <p:extLst>
      <p:ext uri="{BB962C8B-B14F-4D97-AF65-F5344CB8AC3E}">
        <p14:creationId xmlns:p14="http://schemas.microsoft.com/office/powerpoint/2010/main" val="79438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3370153"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空间数据管理方案设计</a:t>
            </a:r>
            <a:r>
              <a:rPr lang="en-US" altLang="zh-CN" sz="1800" b="1" dirty="0">
                <a:solidFill>
                  <a:srgbClr val="FFC000"/>
                </a:solidFill>
                <a:cs typeface="+mn-ea"/>
                <a:sym typeface="+mn-lt"/>
              </a:rPr>
              <a:t>——</a:t>
            </a:r>
            <a:r>
              <a:rPr lang="zh-CN" altLang="en-US" sz="1800" b="1" dirty="0">
                <a:solidFill>
                  <a:srgbClr val="FFC000"/>
                </a:solidFill>
                <a:cs typeface="+mn-ea"/>
                <a:sym typeface="+mn-lt"/>
              </a:rPr>
              <a:t>投影</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grpSp>
        <p:nvGrpSpPr>
          <p:cNvPr id="5" name="组合 4">
            <a:extLst>
              <a:ext uri="{FF2B5EF4-FFF2-40B4-BE49-F238E27FC236}">
                <a16:creationId xmlns:a16="http://schemas.microsoft.com/office/drawing/2014/main" id="{D533FF26-B5C5-419E-A6EA-696A590992BA}"/>
              </a:ext>
            </a:extLst>
          </p:cNvPr>
          <p:cNvGrpSpPr/>
          <p:nvPr/>
        </p:nvGrpSpPr>
        <p:grpSpPr>
          <a:xfrm>
            <a:off x="401579" y="973577"/>
            <a:ext cx="8139171" cy="3712876"/>
            <a:chOff x="401579" y="973577"/>
            <a:chExt cx="8139171" cy="3712876"/>
          </a:xfrm>
        </p:grpSpPr>
        <p:sp>
          <p:nvSpPr>
            <p:cNvPr id="3" name="文本框 2">
              <a:extLst>
                <a:ext uri="{FF2B5EF4-FFF2-40B4-BE49-F238E27FC236}">
                  <a16:creationId xmlns:a16="http://schemas.microsoft.com/office/drawing/2014/main" id="{A63A6A2B-327A-458E-855A-E205ADB202AD}"/>
                </a:ext>
              </a:extLst>
            </p:cNvPr>
            <p:cNvSpPr txBox="1"/>
            <p:nvPr/>
          </p:nvSpPr>
          <p:spPr>
            <a:xfrm>
              <a:off x="401579" y="973577"/>
              <a:ext cx="8139171" cy="155568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300" dirty="0">
                  <a:solidFill>
                    <a:schemeClr val="tx1">
                      <a:lumMod val="65000"/>
                      <a:lumOff val="35000"/>
                    </a:schemeClr>
                  </a:solidFill>
                  <a:cs typeface="+mn-ea"/>
                </a:rPr>
                <a:t>.</a:t>
              </a:r>
              <a:r>
                <a:rPr lang="en-US" altLang="zh-CN" sz="1300" dirty="0" err="1">
                  <a:solidFill>
                    <a:schemeClr val="tx1">
                      <a:lumMod val="65000"/>
                      <a:lumOff val="35000"/>
                    </a:schemeClr>
                  </a:solidFill>
                  <a:cs typeface="+mn-ea"/>
                </a:rPr>
                <a:t>gvprj</a:t>
              </a:r>
              <a:r>
                <a:rPr lang="zh-CN" altLang="en-US" sz="1300" dirty="0">
                  <a:solidFill>
                    <a:schemeClr val="tx1">
                      <a:lumMod val="65000"/>
                      <a:lumOff val="35000"/>
                    </a:schemeClr>
                  </a:solidFill>
                  <a:cs typeface="+mn-ea"/>
                </a:rPr>
                <a:t>文件</a:t>
              </a:r>
              <a:endParaRPr lang="en-US" altLang="zh-CN" sz="1300" dirty="0">
                <a:solidFill>
                  <a:schemeClr val="tx1">
                    <a:lumMod val="65000"/>
                    <a:lumOff val="35000"/>
                  </a:schemeClr>
                </a:solidFill>
                <a:cs typeface="+mn-ea"/>
              </a:endParaRPr>
            </a:p>
            <a:p>
              <a:pPr indent="457200">
                <a:lnSpc>
                  <a:spcPct val="150000"/>
                </a:lnSpc>
              </a:pPr>
              <a:r>
                <a:rPr lang="zh-CN" altLang="en-US" sz="1300" dirty="0">
                  <a:solidFill>
                    <a:schemeClr val="tx1">
                      <a:lumMod val="65000"/>
                      <a:lumOff val="35000"/>
                    </a:schemeClr>
                  </a:solidFill>
                  <a:cs typeface="+mn-ea"/>
                </a:rPr>
                <a:t>该文件为文本格式文件，记录了投影信息。文本第一行为一整数，若为非负整数（</a:t>
              </a:r>
              <a:r>
                <a:rPr lang="en-US" altLang="zh-CN" sz="1300" dirty="0">
                  <a:solidFill>
                    <a:schemeClr val="tx1">
                      <a:lumMod val="65000"/>
                      <a:lumOff val="35000"/>
                    </a:schemeClr>
                  </a:solidFill>
                  <a:cs typeface="+mn-ea"/>
                </a:rPr>
                <a:t>0,1,2…</a:t>
              </a:r>
              <a:r>
                <a:rPr lang="zh-CN" altLang="en-US" sz="1300" dirty="0">
                  <a:solidFill>
                    <a:schemeClr val="tx1">
                      <a:lumMod val="65000"/>
                      <a:lumOff val="35000"/>
                    </a:schemeClr>
                  </a:solidFill>
                  <a:cs typeface="+mn-ea"/>
                </a:rPr>
                <a:t>）表示投影类型为软件内置的投影类型；若为</a:t>
              </a:r>
              <a:r>
                <a:rPr lang="en-US" altLang="zh-CN" sz="1300" dirty="0">
                  <a:solidFill>
                    <a:schemeClr val="tx1">
                      <a:lumMod val="65000"/>
                      <a:lumOff val="35000"/>
                    </a:schemeClr>
                  </a:solidFill>
                  <a:cs typeface="+mn-ea"/>
                </a:rPr>
                <a:t>-1</a:t>
              </a:r>
              <a:r>
                <a:rPr lang="zh-CN" altLang="en-US" sz="1300" dirty="0">
                  <a:solidFill>
                    <a:schemeClr val="tx1">
                      <a:lumMod val="65000"/>
                      <a:lumOff val="35000"/>
                    </a:schemeClr>
                  </a:solidFill>
                  <a:cs typeface="+mn-ea"/>
                </a:rPr>
                <a:t>，表示用户自定义投影类型，用户需另起一行，并在接下的一行中提供投影参数，格式为</a:t>
              </a:r>
              <a:r>
                <a:rPr lang="en-US" altLang="zh-CN" sz="1300" dirty="0" err="1">
                  <a:solidFill>
                    <a:schemeClr val="tx1">
                      <a:lumMod val="65000"/>
                      <a:lumOff val="35000"/>
                    </a:schemeClr>
                  </a:solidFill>
                  <a:cs typeface="+mn-ea"/>
                </a:rPr>
                <a:t>wkt</a:t>
              </a:r>
              <a:r>
                <a:rPr lang="zh-CN" altLang="en-US" sz="1300" dirty="0">
                  <a:solidFill>
                    <a:schemeClr val="tx1">
                      <a:lumMod val="65000"/>
                      <a:lumOff val="35000"/>
                    </a:schemeClr>
                  </a:solidFill>
                  <a:cs typeface="+mn-ea"/>
                </a:rPr>
                <a:t>文本格式。例如完整的</a:t>
              </a:r>
              <a:r>
                <a:rPr lang="en-US" altLang="zh-CN" sz="1300" dirty="0">
                  <a:solidFill>
                    <a:schemeClr val="tx1">
                      <a:lumMod val="65000"/>
                      <a:lumOff val="35000"/>
                    </a:schemeClr>
                  </a:solidFill>
                  <a:cs typeface="+mn-ea"/>
                </a:rPr>
                <a:t>UTM Zone 10N</a:t>
              </a:r>
              <a:r>
                <a:rPr lang="zh-CN" altLang="en-US" sz="1300" dirty="0">
                  <a:solidFill>
                    <a:schemeClr val="tx1">
                      <a:lumMod val="65000"/>
                      <a:lumOff val="35000"/>
                    </a:schemeClr>
                  </a:solidFill>
                  <a:cs typeface="+mn-ea"/>
                </a:rPr>
                <a:t>坐标系的</a:t>
              </a:r>
              <a:r>
                <a:rPr lang="en-US" altLang="zh-CN" sz="1300" dirty="0" err="1">
                  <a:solidFill>
                    <a:schemeClr val="tx1">
                      <a:lumMod val="65000"/>
                      <a:lumOff val="35000"/>
                    </a:schemeClr>
                  </a:solidFill>
                  <a:cs typeface="+mn-ea"/>
                </a:rPr>
                <a:t>wkt</a:t>
              </a:r>
              <a:r>
                <a:rPr lang="zh-CN" altLang="en-US" sz="1300" dirty="0">
                  <a:solidFill>
                    <a:schemeClr val="tx1">
                      <a:lumMod val="65000"/>
                      <a:lumOff val="35000"/>
                    </a:schemeClr>
                  </a:solidFill>
                  <a:cs typeface="+mn-ea"/>
                </a:rPr>
                <a:t>表示法为：</a:t>
              </a:r>
              <a:endParaRPr lang="en-US" altLang="zh-CN" sz="1300" dirty="0">
                <a:solidFill>
                  <a:schemeClr val="tx1">
                    <a:lumMod val="65000"/>
                    <a:lumOff val="35000"/>
                  </a:schemeClr>
                </a:solidFill>
                <a:cs typeface="+mn-ea"/>
              </a:endParaRPr>
            </a:p>
            <a:p>
              <a:pPr indent="457200">
                <a:lnSpc>
                  <a:spcPct val="150000"/>
                </a:lnSpc>
              </a:pPr>
              <a:endParaRPr lang="en-US" altLang="zh-CN" sz="1300" dirty="0">
                <a:solidFill>
                  <a:schemeClr val="tx1">
                    <a:lumMod val="65000"/>
                    <a:lumOff val="35000"/>
                  </a:schemeClr>
                </a:solidFill>
                <a:cs typeface="+mn-ea"/>
              </a:endParaRPr>
            </a:p>
          </p:txBody>
        </p:sp>
        <p:sp>
          <p:nvSpPr>
            <p:cNvPr id="9" name="文本框 8">
              <a:extLst>
                <a:ext uri="{FF2B5EF4-FFF2-40B4-BE49-F238E27FC236}">
                  <a16:creationId xmlns:a16="http://schemas.microsoft.com/office/drawing/2014/main" id="{642CFB7A-3118-4A13-8FB9-3CF5332A51B3}"/>
                </a:ext>
              </a:extLst>
            </p:cNvPr>
            <p:cNvSpPr txBox="1"/>
            <p:nvPr/>
          </p:nvSpPr>
          <p:spPr>
            <a:xfrm>
              <a:off x="852429" y="2230524"/>
              <a:ext cx="7313669" cy="2455929"/>
            </a:xfrm>
            <a:prstGeom prst="rect">
              <a:avLst/>
            </a:prstGeom>
            <a:noFill/>
          </p:spPr>
          <p:txBody>
            <a:bodyPr wrap="none" rtlCol="0">
              <a:spAutoFit/>
            </a:bodyPr>
            <a:lstStyle/>
            <a:p>
              <a:pPr>
                <a:lnSpc>
                  <a:spcPct val="150000"/>
                </a:lnSpc>
              </a:pPr>
              <a:r>
                <a:rPr lang="en-US" altLang="zh-CN" sz="1300" dirty="0">
                  <a:solidFill>
                    <a:schemeClr val="tx1">
                      <a:lumMod val="65000"/>
                      <a:lumOff val="35000"/>
                    </a:schemeClr>
                  </a:solidFill>
                  <a:cs typeface="+mn-ea"/>
                </a:rPr>
                <a:t>PROJCS["NAD_1983_UTM_Zone_10N", </a:t>
              </a:r>
            </a:p>
            <a:p>
              <a:pPr indent="457200">
                <a:lnSpc>
                  <a:spcPct val="150000"/>
                </a:lnSpc>
              </a:pPr>
              <a:r>
                <a:rPr lang="en-US" altLang="zh-CN" sz="1300" dirty="0">
                  <a:solidFill>
                    <a:schemeClr val="tx1">
                      <a:lumMod val="65000"/>
                      <a:lumOff val="35000"/>
                    </a:schemeClr>
                  </a:solidFill>
                  <a:cs typeface="+mn-ea"/>
                </a:rPr>
                <a:t>GEOGCS["GCS_North_American_1983", </a:t>
              </a:r>
            </a:p>
            <a:p>
              <a:pPr indent="457200">
                <a:lnSpc>
                  <a:spcPct val="150000"/>
                </a:lnSpc>
              </a:pPr>
              <a:r>
                <a:rPr lang="en-US" altLang="zh-CN" sz="1300" dirty="0">
                  <a:solidFill>
                    <a:schemeClr val="tx1">
                      <a:lumMod val="65000"/>
                      <a:lumOff val="35000"/>
                    </a:schemeClr>
                  </a:solidFill>
                  <a:cs typeface="+mn-ea"/>
                </a:rPr>
                <a:t>DATUM[ "D_North_American_1983",ELLIPSOID["GRS_1980",6378137,298.257222101]], </a:t>
              </a:r>
            </a:p>
            <a:p>
              <a:pPr indent="457200">
                <a:lnSpc>
                  <a:spcPct val="150000"/>
                </a:lnSpc>
              </a:pPr>
              <a:r>
                <a:rPr lang="en-US" altLang="zh-CN" sz="1300" dirty="0">
                  <a:solidFill>
                    <a:schemeClr val="tx1">
                      <a:lumMod val="65000"/>
                      <a:lumOff val="35000"/>
                    </a:schemeClr>
                  </a:solidFill>
                  <a:cs typeface="+mn-ea"/>
                </a:rPr>
                <a:t>PRIMEM["Greenwich",0],UNIT["Degree",0.0174532925199433]], </a:t>
              </a:r>
            </a:p>
            <a:p>
              <a:pPr indent="457200">
                <a:lnSpc>
                  <a:spcPct val="150000"/>
                </a:lnSpc>
              </a:pPr>
              <a:r>
                <a:rPr lang="en-US" altLang="zh-CN" sz="1300" dirty="0">
                  <a:solidFill>
                    <a:schemeClr val="tx1">
                      <a:lumMod val="65000"/>
                      <a:lumOff val="35000"/>
                    </a:schemeClr>
                  </a:solidFill>
                  <a:cs typeface="+mn-ea"/>
                </a:rPr>
                <a:t>PROJECTION["</a:t>
              </a:r>
              <a:r>
                <a:rPr lang="en-US" altLang="zh-CN" sz="1300" dirty="0" err="1">
                  <a:solidFill>
                    <a:schemeClr val="tx1">
                      <a:lumMod val="65000"/>
                      <a:lumOff val="35000"/>
                    </a:schemeClr>
                  </a:solidFill>
                  <a:cs typeface="+mn-ea"/>
                </a:rPr>
                <a:t>Transverse_Mercator</a:t>
              </a:r>
              <a:r>
                <a:rPr lang="en-US" altLang="zh-CN" sz="1300" dirty="0">
                  <a:solidFill>
                    <a:schemeClr val="tx1">
                      <a:lumMod val="65000"/>
                      <a:lumOff val="35000"/>
                    </a:schemeClr>
                  </a:solidFill>
                  <a:cs typeface="+mn-ea"/>
                </a:rPr>
                <a:t>"],PARAMETER["False_Easting",500000.0], </a:t>
              </a:r>
            </a:p>
            <a:p>
              <a:pPr indent="457200">
                <a:lnSpc>
                  <a:spcPct val="150000"/>
                </a:lnSpc>
              </a:pPr>
              <a:r>
                <a:rPr lang="en-US" altLang="zh-CN" sz="1300" dirty="0">
                  <a:solidFill>
                    <a:schemeClr val="tx1">
                      <a:lumMod val="65000"/>
                      <a:lumOff val="35000"/>
                    </a:schemeClr>
                  </a:solidFill>
                  <a:cs typeface="+mn-ea"/>
                </a:rPr>
                <a:t>PARAMETER["False_Northing",0.0],PARAMETER["Central_Meridian",-123.0], </a:t>
              </a:r>
            </a:p>
            <a:p>
              <a:pPr indent="457200">
                <a:lnSpc>
                  <a:spcPct val="150000"/>
                </a:lnSpc>
              </a:pPr>
              <a:r>
                <a:rPr lang="en-US" altLang="zh-CN" sz="1300" dirty="0">
                  <a:solidFill>
                    <a:schemeClr val="tx1">
                      <a:lumMod val="65000"/>
                      <a:lumOff val="35000"/>
                    </a:schemeClr>
                  </a:solidFill>
                  <a:cs typeface="+mn-ea"/>
                </a:rPr>
                <a:t>PARAMETER["Scale_Factor",0.9996],PARAMETER["Latitude_of_Origin",0.0], </a:t>
              </a:r>
            </a:p>
            <a:p>
              <a:pPr indent="457200">
                <a:lnSpc>
                  <a:spcPct val="150000"/>
                </a:lnSpc>
              </a:pPr>
              <a:r>
                <a:rPr lang="en-US" altLang="zh-CN" sz="1300" dirty="0">
                  <a:solidFill>
                    <a:schemeClr val="tx1">
                      <a:lumMod val="65000"/>
                      <a:lumOff val="35000"/>
                    </a:schemeClr>
                  </a:solidFill>
                  <a:cs typeface="+mn-ea"/>
                </a:rPr>
                <a:t>UNIT["Meter",1.0]]</a:t>
              </a:r>
            </a:p>
          </p:txBody>
        </p:sp>
      </p:grpSp>
    </p:spTree>
    <p:extLst>
      <p:ext uri="{BB962C8B-B14F-4D97-AF65-F5344CB8AC3E}">
        <p14:creationId xmlns:p14="http://schemas.microsoft.com/office/powerpoint/2010/main" val="43016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34246" y="226352"/>
            <a:ext cx="600164"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目标</a:t>
            </a:r>
          </a:p>
        </p:txBody>
      </p:sp>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24" name="文本框 23">
            <a:extLst>
              <a:ext uri="{FF2B5EF4-FFF2-40B4-BE49-F238E27FC236}">
                <a16:creationId xmlns:a16="http://schemas.microsoft.com/office/drawing/2014/main" id="{8B6452B5-38BB-440C-9E2D-B5CB29D255EB}"/>
              </a:ext>
            </a:extLst>
          </p:cNvPr>
          <p:cNvSpPr txBox="1"/>
          <p:nvPr/>
        </p:nvSpPr>
        <p:spPr>
          <a:xfrm>
            <a:off x="520192" y="996375"/>
            <a:ext cx="7753858" cy="3216265"/>
          </a:xfrm>
          <a:prstGeom prst="rect">
            <a:avLst/>
          </a:prstGeom>
          <a:noFill/>
        </p:spPr>
        <p:txBody>
          <a:bodyPr wrap="square">
            <a:spAutoFit/>
          </a:bodyPr>
          <a:lstStyle/>
          <a:p>
            <a:pPr>
              <a:lnSpc>
                <a:spcPct val="150000"/>
              </a:lnSpc>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开发意图：通过课堂学习和实践，进一步熟练开发工具，掌握</a:t>
            </a:r>
            <a:r>
              <a:rPr lang="en-US" altLang="zh-CN" dirty="0">
                <a:solidFill>
                  <a:schemeClr val="tx1">
                    <a:lumMod val="65000"/>
                    <a:lumOff val="35000"/>
                  </a:schemeClr>
                </a:solidFill>
                <a:cs typeface="+mn-ea"/>
              </a:rPr>
              <a:t> GIS </a:t>
            </a:r>
            <a:r>
              <a:rPr lang="zh-CN" altLang="zh-CN" dirty="0">
                <a:solidFill>
                  <a:schemeClr val="tx1">
                    <a:lumMod val="65000"/>
                    <a:lumOff val="35000"/>
                  </a:schemeClr>
                </a:solidFill>
                <a:cs typeface="+mn-ea"/>
              </a:rPr>
              <a:t>组件开发方法和技巧，为</a:t>
            </a:r>
            <a:r>
              <a:rPr lang="en-US" altLang="zh-CN" dirty="0">
                <a:solidFill>
                  <a:schemeClr val="tx1">
                    <a:lumMod val="65000"/>
                    <a:lumOff val="35000"/>
                  </a:schemeClr>
                </a:solidFill>
                <a:cs typeface="+mn-ea"/>
              </a:rPr>
              <a:t> GIS </a:t>
            </a:r>
            <a:r>
              <a:rPr lang="zh-CN" altLang="zh-CN" dirty="0">
                <a:solidFill>
                  <a:schemeClr val="tx1">
                    <a:lumMod val="65000"/>
                    <a:lumOff val="35000"/>
                  </a:schemeClr>
                </a:solidFill>
                <a:cs typeface="+mn-ea"/>
              </a:rPr>
              <a:t>设计开发奠定良好的基础，最终能够较熟练使用开发环境和开发语言，了解组件的基本开发方法，掌握如何设计、实现组件接口以及基本的图形交互实现方法。</a:t>
            </a:r>
            <a:endParaRPr lang="en-US" altLang="zh-CN" dirty="0">
              <a:solidFill>
                <a:schemeClr val="tx1">
                  <a:lumMod val="65000"/>
                  <a:lumOff val="35000"/>
                </a:schemeClr>
              </a:solidFill>
              <a:cs typeface="+mn-ea"/>
            </a:endParaRPr>
          </a:p>
          <a:p>
            <a:pPr>
              <a:lnSpc>
                <a:spcPct val="150000"/>
              </a:lnSpc>
            </a:pPr>
            <a:endParaRPr lang="en-US" altLang="zh-CN" dirty="0">
              <a:solidFill>
                <a:schemeClr val="tx1">
                  <a:lumMod val="65000"/>
                  <a:lumOff val="35000"/>
                </a:schemeClr>
              </a:solidFill>
              <a:cs typeface="+mn-ea"/>
            </a:endParaRPr>
          </a:p>
          <a:p>
            <a:pPr>
              <a:lnSpc>
                <a:spcPct val="150000"/>
              </a:lnSpc>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应用目标：完成</a:t>
            </a:r>
            <a:r>
              <a:rPr lang="en-US" altLang="zh-CN" dirty="0">
                <a:solidFill>
                  <a:schemeClr val="tx1">
                    <a:lumMod val="65000"/>
                    <a:lumOff val="35000"/>
                  </a:schemeClr>
                </a:solidFill>
                <a:cs typeface="+mn-ea"/>
              </a:rPr>
              <a:t>GIS</a:t>
            </a:r>
            <a:r>
              <a:rPr lang="zh-CN" altLang="zh-CN" dirty="0">
                <a:solidFill>
                  <a:schemeClr val="tx1">
                    <a:lumMod val="65000"/>
                    <a:lumOff val="35000"/>
                  </a:schemeClr>
                </a:solidFill>
                <a:cs typeface="+mn-ea"/>
              </a:rPr>
              <a:t>工具的基本功能——空间数据和属性数据的输入、编辑、显示和查询功能。其中数据输入应当支持常用的外部数据格式如</a:t>
            </a:r>
            <a:r>
              <a:rPr lang="en-US" altLang="zh-CN" dirty="0">
                <a:solidFill>
                  <a:schemeClr val="tx1">
                    <a:lumMod val="65000"/>
                    <a:lumOff val="35000"/>
                  </a:schemeClr>
                </a:solidFill>
                <a:cs typeface="+mn-ea"/>
              </a:rPr>
              <a:t>shape</a:t>
            </a:r>
            <a:r>
              <a:rPr lang="zh-CN" altLang="zh-CN" dirty="0">
                <a:solidFill>
                  <a:schemeClr val="tx1">
                    <a:lumMod val="65000"/>
                    <a:lumOff val="35000"/>
                  </a:schemeClr>
                </a:solidFill>
                <a:cs typeface="+mn-ea"/>
              </a:rPr>
              <a:t>格式等；数据编辑应当包括图层、图形数据和属性数据的增加、删除与修改；数据显示应当实现缩放、漫游等基础的地图操作和注记、图层渲染等专题地图制作功能；而数据查询既要能够显示指定要素的属性，也要能够根据属性查询要素。</a:t>
            </a:r>
          </a:p>
          <a:p>
            <a:endParaRPr lang="zh-CN" altLang="en-US" dirty="0">
              <a:solidFill>
                <a:schemeClr val="tx1">
                  <a:lumMod val="65000"/>
                  <a:lumOff val="35000"/>
                </a:schemeClr>
              </a:solidFill>
              <a:cs typeface="+mn-ea"/>
            </a:endParaRPr>
          </a:p>
        </p:txBody>
      </p:sp>
    </p:spTree>
    <p:extLst>
      <p:ext uri="{BB962C8B-B14F-4D97-AF65-F5344CB8AC3E}">
        <p14:creationId xmlns:p14="http://schemas.microsoft.com/office/powerpoint/2010/main" val="157847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1523494"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数据结构设计</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3" name="文本框 2">
            <a:extLst>
              <a:ext uri="{FF2B5EF4-FFF2-40B4-BE49-F238E27FC236}">
                <a16:creationId xmlns:a16="http://schemas.microsoft.com/office/drawing/2014/main" id="{A63A6A2B-327A-458E-855A-E205ADB202AD}"/>
              </a:ext>
            </a:extLst>
          </p:cNvPr>
          <p:cNvSpPr txBox="1"/>
          <p:nvPr/>
        </p:nvSpPr>
        <p:spPr>
          <a:xfrm>
            <a:off x="691396" y="764027"/>
            <a:ext cx="2064258" cy="296087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moPoint</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moPoints</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moParts</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moMultiPolyline</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moMultiPolygon</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moFeature</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moFeatures</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moMapLayer</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moLayers</a:t>
            </a:r>
            <a:endParaRPr lang="en-US" altLang="zh-CN" sz="1600" dirty="0">
              <a:solidFill>
                <a:schemeClr val="tx1">
                  <a:lumMod val="65000"/>
                  <a:lumOff val="35000"/>
                </a:schemeClr>
              </a:solidFill>
              <a:cs typeface="+mn-ea"/>
            </a:endParaRPr>
          </a:p>
        </p:txBody>
      </p:sp>
    </p:spTree>
    <p:extLst>
      <p:ext uri="{BB962C8B-B14F-4D97-AF65-F5344CB8AC3E}">
        <p14:creationId xmlns:p14="http://schemas.microsoft.com/office/powerpoint/2010/main" val="370491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2856898" y="1470072"/>
            <a:ext cx="3216265" cy="1025538"/>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运行设计</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05</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59880" y="2505786"/>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44086" y="2761783"/>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文件读取与存储</a:t>
            </a:r>
          </a:p>
        </p:txBody>
      </p:sp>
      <p:sp>
        <p:nvSpPr>
          <p:cNvPr id="48" name="文本框 47"/>
          <p:cNvSpPr txBox="1"/>
          <p:nvPr/>
        </p:nvSpPr>
        <p:spPr>
          <a:xfrm>
            <a:off x="3644086" y="2999955"/>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图层要素与属性编辑</a:t>
            </a:r>
          </a:p>
        </p:txBody>
      </p:sp>
      <p:sp>
        <p:nvSpPr>
          <p:cNvPr id="55" name="文本框 54"/>
          <p:cNvSpPr txBox="1"/>
          <p:nvPr/>
        </p:nvSpPr>
        <p:spPr>
          <a:xfrm>
            <a:off x="3644086" y="3262569"/>
            <a:ext cx="2160384"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按属性选择</a:t>
            </a:r>
          </a:p>
        </p:txBody>
      </p:sp>
    </p:spTree>
    <p:extLst>
      <p:ext uri="{BB962C8B-B14F-4D97-AF65-F5344CB8AC3E}">
        <p14:creationId xmlns:p14="http://schemas.microsoft.com/office/powerpoint/2010/main" val="21878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anim calcmode="lin" valueType="num">
                                      <p:cBhvr>
                                        <p:cTn id="25" dur="750" fill="hold"/>
                                        <p:tgtEl>
                                          <p:spTgt spid="48"/>
                                        </p:tgtEl>
                                        <p:attrNameLst>
                                          <p:attrName>ppt_x</p:attrName>
                                        </p:attrNameLst>
                                      </p:cBhvr>
                                      <p:tavLst>
                                        <p:tav tm="0">
                                          <p:val>
                                            <p:strVal val="#ppt_x"/>
                                          </p:val>
                                        </p:tav>
                                        <p:tav tm="100000">
                                          <p:val>
                                            <p:strVal val="#ppt_x"/>
                                          </p:val>
                                        </p:tav>
                                      </p:tavLst>
                                    </p:anim>
                                    <p:anim calcmode="lin" valueType="num">
                                      <p:cBhvr>
                                        <p:cTn id="26" dur="75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750"/>
                                        <p:tgtEl>
                                          <p:spTgt spid="55"/>
                                        </p:tgtEl>
                                      </p:cBhvr>
                                    </p:animEffect>
                                    <p:anim calcmode="lin" valueType="num">
                                      <p:cBhvr>
                                        <p:cTn id="30" dur="750" fill="hold"/>
                                        <p:tgtEl>
                                          <p:spTgt spid="55"/>
                                        </p:tgtEl>
                                        <p:attrNameLst>
                                          <p:attrName>ppt_x</p:attrName>
                                        </p:attrNameLst>
                                      </p:cBhvr>
                                      <p:tavLst>
                                        <p:tav tm="0">
                                          <p:val>
                                            <p:strVal val="#ppt_x"/>
                                          </p:val>
                                        </p:tav>
                                        <p:tav tm="100000">
                                          <p:val>
                                            <p:strVal val="#ppt_x"/>
                                          </p:val>
                                        </p:tav>
                                      </p:tavLst>
                                    </p:anim>
                                    <p:anim calcmode="lin" valueType="num">
                                      <p:cBhvr>
                                        <p:cTn id="31"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P spid="5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20192"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9" name="矩形 8"/>
          <p:cNvSpPr/>
          <p:nvPr/>
        </p:nvSpPr>
        <p:spPr>
          <a:xfrm>
            <a:off x="634246" y="226352"/>
            <a:ext cx="234423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1</a:t>
            </a:r>
            <a:r>
              <a:rPr lang="zh-CN" altLang="en-US" sz="1800" b="1" dirty="0">
                <a:solidFill>
                  <a:srgbClr val="FFC000"/>
                </a:solidFill>
                <a:cs typeface="+mn-ea"/>
                <a:sym typeface="+mn-lt"/>
              </a:rPr>
              <a:t>：文件读取与存储</a:t>
            </a:r>
          </a:p>
        </p:txBody>
      </p:sp>
      <p:sp>
        <p:nvSpPr>
          <p:cNvPr id="45" name="矩形 44"/>
          <p:cNvSpPr/>
          <p:nvPr/>
        </p:nvSpPr>
        <p:spPr>
          <a:xfrm>
            <a:off x="2588316" y="571607"/>
            <a:ext cx="3638626"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a. </a:t>
            </a:r>
            <a:r>
              <a:rPr lang="zh-CN" altLang="en-US" sz="1600" b="1" dirty="0">
                <a:solidFill>
                  <a:schemeClr val="tx1">
                    <a:lumMod val="75000"/>
                    <a:lumOff val="25000"/>
                  </a:schemeClr>
                </a:solidFill>
                <a:cs typeface="+mn-ea"/>
                <a:sym typeface="+mn-lt"/>
              </a:rPr>
              <a:t>系统自定义格式文件（</a:t>
            </a:r>
            <a:r>
              <a:rPr lang="en-US" altLang="zh-CN" sz="1600" b="1" dirty="0">
                <a:solidFill>
                  <a:schemeClr val="tx1">
                    <a:lumMod val="75000"/>
                    <a:lumOff val="25000"/>
                  </a:schemeClr>
                </a:solidFill>
                <a:cs typeface="+mn-ea"/>
                <a:sym typeface="+mn-lt"/>
              </a:rPr>
              <a:t>.</a:t>
            </a:r>
            <a:r>
              <a:rPr lang="en-US" altLang="zh-CN" sz="1600" b="1" dirty="0" err="1">
                <a:solidFill>
                  <a:schemeClr val="tx1">
                    <a:lumMod val="75000"/>
                    <a:lumOff val="25000"/>
                  </a:schemeClr>
                </a:solidFill>
                <a:cs typeface="+mn-ea"/>
                <a:sym typeface="+mn-lt"/>
              </a:rPr>
              <a:t>gvshp</a:t>
            </a:r>
            <a:r>
              <a:rPr lang="zh-CN" altLang="en-US" sz="1600" b="1"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sp>
        <p:nvSpPr>
          <p:cNvPr id="48" name="矩形 47"/>
          <p:cNvSpPr/>
          <p:nvPr/>
        </p:nvSpPr>
        <p:spPr>
          <a:xfrm>
            <a:off x="260886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0" name="矩形 49"/>
          <p:cNvSpPr/>
          <p:nvPr/>
        </p:nvSpPr>
        <p:spPr>
          <a:xfrm>
            <a:off x="2713312" y="1872327"/>
            <a:ext cx="1620695" cy="1790684"/>
          </a:xfrm>
          <a:prstGeom prst="rect">
            <a:avLst/>
          </a:prstGeom>
        </p:spPr>
        <p:txBody>
          <a:bodyPr wrap="square" lIns="51435" tIns="25718" rIns="51435" bIns="25718">
            <a:spAutoFit/>
          </a:bodyPr>
          <a:lstStyle/>
          <a:p>
            <a:pPr>
              <a:lnSpc>
                <a:spcPct val="130000"/>
              </a:lnSpc>
            </a:pPr>
            <a:r>
              <a:rPr lang="zh-CN" altLang="en-US" sz="1100" dirty="0">
                <a:solidFill>
                  <a:schemeClr val="tx1">
                    <a:lumMod val="65000"/>
                    <a:lumOff val="35000"/>
                  </a:schemeClr>
                </a:solidFill>
                <a:cs typeface="+mn-ea"/>
                <a:sym typeface="+mn-lt"/>
              </a:rPr>
              <a:t>    点击选项后弹出新建图层窗口，由用户输入图层名称（必选）、</a:t>
            </a:r>
            <a:endParaRPr lang="en-US" altLang="zh-CN" sz="1100" dirty="0">
              <a:solidFill>
                <a:schemeClr val="tx1">
                  <a:lumMod val="65000"/>
                  <a:lumOff val="35000"/>
                </a:schemeClr>
              </a:solidFill>
              <a:cs typeface="+mn-ea"/>
              <a:sym typeface="+mn-lt"/>
            </a:endParaRPr>
          </a:p>
          <a:p>
            <a:pPr>
              <a:lnSpc>
                <a:spcPct val="130000"/>
              </a:lnSpc>
            </a:pPr>
            <a:r>
              <a:rPr lang="zh-CN" altLang="en-US" sz="1100" dirty="0">
                <a:solidFill>
                  <a:schemeClr val="tx1">
                    <a:lumMod val="65000"/>
                    <a:lumOff val="35000"/>
                  </a:schemeClr>
                </a:solidFill>
                <a:cs typeface="+mn-ea"/>
                <a:sym typeface="+mn-lt"/>
              </a:rPr>
              <a:t>要素几何类型（必选）、</a:t>
            </a:r>
            <a:endParaRPr lang="en-US" altLang="zh-CN" sz="1100" dirty="0">
              <a:solidFill>
                <a:schemeClr val="tx1">
                  <a:lumMod val="65000"/>
                  <a:lumOff val="35000"/>
                </a:schemeClr>
              </a:solidFill>
              <a:cs typeface="+mn-ea"/>
              <a:sym typeface="+mn-lt"/>
            </a:endParaRPr>
          </a:p>
          <a:p>
            <a:pPr>
              <a:lnSpc>
                <a:spcPct val="130000"/>
              </a:lnSpc>
            </a:pPr>
            <a:r>
              <a:rPr lang="zh-CN" altLang="en-US" sz="1100" dirty="0">
                <a:solidFill>
                  <a:schemeClr val="tx1">
                    <a:lumMod val="65000"/>
                    <a:lumOff val="35000"/>
                  </a:schemeClr>
                </a:solidFill>
                <a:cs typeface="+mn-ea"/>
                <a:sym typeface="+mn-lt"/>
              </a:rPr>
              <a:t>投影方式（可选）</a:t>
            </a:r>
            <a:endParaRPr lang="en-US" altLang="zh-CN" sz="1100" dirty="0">
              <a:solidFill>
                <a:schemeClr val="tx1">
                  <a:lumMod val="65000"/>
                  <a:lumOff val="35000"/>
                </a:schemeClr>
              </a:solidFill>
              <a:cs typeface="+mn-ea"/>
              <a:sym typeface="+mn-lt"/>
            </a:endParaRPr>
          </a:p>
          <a:p>
            <a:pPr>
              <a:lnSpc>
                <a:spcPct val="130000"/>
              </a:lnSpc>
            </a:pPr>
            <a:r>
              <a:rPr lang="zh-CN" altLang="en-US" sz="1100" dirty="0">
                <a:solidFill>
                  <a:schemeClr val="tx1">
                    <a:lumMod val="65000"/>
                    <a:lumOff val="35000"/>
                  </a:schemeClr>
                </a:solidFill>
                <a:cs typeface="+mn-ea"/>
                <a:sym typeface="+mn-lt"/>
              </a:rPr>
              <a:t>等信息，然后数据管理模块增加对应的</a:t>
            </a:r>
            <a:r>
              <a:rPr lang="en-US" altLang="zh-CN" sz="1100" dirty="0" err="1">
                <a:solidFill>
                  <a:schemeClr val="tx1">
                    <a:lumMod val="65000"/>
                    <a:lumOff val="35000"/>
                  </a:schemeClr>
                </a:solidFill>
                <a:cs typeface="+mn-ea"/>
                <a:sym typeface="+mn-lt"/>
              </a:rPr>
              <a:t>moMapLayer</a:t>
            </a:r>
            <a:r>
              <a:rPr lang="zh-CN" altLang="en-US" sz="1100" dirty="0">
                <a:solidFill>
                  <a:schemeClr val="tx1">
                    <a:lumMod val="65000"/>
                    <a:lumOff val="35000"/>
                  </a:schemeClr>
                </a:solidFill>
                <a:cs typeface="+mn-ea"/>
                <a:sym typeface="+mn-lt"/>
              </a:rPr>
              <a:t>对象。</a:t>
            </a:r>
          </a:p>
        </p:txBody>
      </p:sp>
      <p:sp>
        <p:nvSpPr>
          <p:cNvPr id="51" name="矩形 50"/>
          <p:cNvSpPr/>
          <p:nvPr/>
        </p:nvSpPr>
        <p:spPr>
          <a:xfrm>
            <a:off x="2697901" y="1542966"/>
            <a:ext cx="1620695" cy="267062"/>
          </a:xfrm>
          <a:prstGeom prst="rect">
            <a:avLst/>
          </a:prstGeom>
        </p:spPr>
        <p:txBody>
          <a:bodyPr wrap="square" lIns="51435" tIns="25718" rIns="51435" bIns="25718">
            <a:spAutoFit/>
          </a:bodyPr>
          <a:lstStyle/>
          <a:p>
            <a:pPr algn="ctr">
              <a:lnSpc>
                <a:spcPct val="130000"/>
              </a:lnSpc>
            </a:pPr>
            <a:r>
              <a:rPr lang="en-US" altLang="zh-CN" sz="1200" b="1" dirty="0">
                <a:solidFill>
                  <a:schemeClr val="tx1">
                    <a:lumMod val="75000"/>
                    <a:lumOff val="25000"/>
                  </a:schemeClr>
                </a:solidFill>
                <a:cs typeface="+mn-ea"/>
                <a:sym typeface="+mn-lt"/>
              </a:rPr>
              <a:t>1. </a:t>
            </a:r>
            <a:r>
              <a:rPr lang="zh-CN" altLang="en-US" sz="1200" b="1" dirty="0">
                <a:solidFill>
                  <a:schemeClr val="tx1">
                    <a:lumMod val="75000"/>
                    <a:lumOff val="25000"/>
                  </a:schemeClr>
                </a:solidFill>
                <a:cs typeface="+mn-ea"/>
                <a:sym typeface="+mn-lt"/>
              </a:rPr>
              <a:t>新建文件</a:t>
            </a:r>
          </a:p>
        </p:txBody>
      </p:sp>
      <p:sp>
        <p:nvSpPr>
          <p:cNvPr id="53" name="矩形 52"/>
          <p:cNvSpPr/>
          <p:nvPr/>
        </p:nvSpPr>
        <p:spPr>
          <a:xfrm>
            <a:off x="465013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54" name="矩形 53"/>
          <p:cNvSpPr/>
          <p:nvPr/>
        </p:nvSpPr>
        <p:spPr>
          <a:xfrm>
            <a:off x="4748916" y="1872327"/>
            <a:ext cx="1620695" cy="2230805"/>
          </a:xfrm>
          <a:prstGeom prst="rect">
            <a:avLst/>
          </a:prstGeom>
        </p:spPr>
        <p:txBody>
          <a:bodyPr wrap="square" lIns="51435" tIns="25718" rIns="51435" bIns="25718">
            <a:spAutoFit/>
          </a:bodyPr>
          <a:lstStyle/>
          <a:p>
            <a:pPr>
              <a:lnSpc>
                <a:spcPct val="130000"/>
              </a:lnSpc>
            </a:pPr>
            <a:r>
              <a:rPr lang="zh-CN" altLang="en-US" sz="1100" dirty="0">
                <a:solidFill>
                  <a:schemeClr val="tx1">
                    <a:lumMod val="65000"/>
                    <a:lumOff val="35000"/>
                  </a:schemeClr>
                </a:solidFill>
                <a:cs typeface="+mn-ea"/>
                <a:sym typeface="+mn-lt"/>
              </a:rPr>
              <a:t>    点击选项后数据读写模块调用相应的方法：</a:t>
            </a:r>
            <a:r>
              <a:rPr lang="en-US" altLang="zh-CN" sz="1100" dirty="0" err="1">
                <a:solidFill>
                  <a:schemeClr val="tx1">
                    <a:lumMod val="65000"/>
                    <a:lumOff val="35000"/>
                  </a:schemeClr>
                </a:solidFill>
                <a:cs typeface="+mn-ea"/>
                <a:sym typeface="+mn-lt"/>
              </a:rPr>
              <a:t>OpenFile</a:t>
            </a:r>
            <a:r>
              <a:rPr lang="en-US" altLang="zh-CN" sz="1100" dirty="0">
                <a:solidFill>
                  <a:schemeClr val="tx1">
                    <a:lumMod val="65000"/>
                    <a:lumOff val="35000"/>
                  </a:schemeClr>
                </a:solidFill>
                <a:cs typeface="+mn-ea"/>
                <a:sym typeface="+mn-lt"/>
              </a:rPr>
              <a:t>(path As string) As </a:t>
            </a:r>
            <a:r>
              <a:rPr lang="en-US" altLang="zh-CN" sz="1100" dirty="0" err="1">
                <a:solidFill>
                  <a:schemeClr val="tx1">
                    <a:lumMod val="65000"/>
                    <a:lumOff val="35000"/>
                  </a:schemeClr>
                </a:solidFill>
                <a:cs typeface="+mn-ea"/>
                <a:sym typeface="+mn-lt"/>
              </a:rPr>
              <a:t>moLayers</a:t>
            </a:r>
            <a:r>
              <a:rPr lang="zh-CN" altLang="en-US" sz="1100" dirty="0">
                <a:solidFill>
                  <a:schemeClr val="tx1">
                    <a:lumMod val="65000"/>
                    <a:lumOff val="35000"/>
                  </a:schemeClr>
                </a:solidFill>
                <a:cs typeface="+mn-ea"/>
                <a:sym typeface="+mn-lt"/>
              </a:rPr>
              <a:t>，</a:t>
            </a:r>
            <a:endParaRPr lang="en-US" altLang="zh-CN" sz="1100" dirty="0">
              <a:solidFill>
                <a:schemeClr val="tx1">
                  <a:lumMod val="65000"/>
                  <a:lumOff val="35000"/>
                </a:schemeClr>
              </a:solidFill>
              <a:cs typeface="+mn-ea"/>
              <a:sym typeface="+mn-lt"/>
            </a:endParaRPr>
          </a:p>
          <a:p>
            <a:pPr>
              <a:lnSpc>
                <a:spcPct val="130000"/>
              </a:lnSpc>
            </a:pPr>
            <a:r>
              <a:rPr lang="en-US" altLang="zh-CN" sz="1100" dirty="0">
                <a:solidFill>
                  <a:schemeClr val="tx1">
                    <a:lumMod val="65000"/>
                    <a:lumOff val="35000"/>
                  </a:schemeClr>
                </a:solidFill>
                <a:cs typeface="+mn-ea"/>
                <a:sym typeface="+mn-lt"/>
              </a:rPr>
              <a:t>    </a:t>
            </a:r>
            <a:r>
              <a:rPr lang="zh-CN" altLang="en-US" sz="1100" dirty="0">
                <a:solidFill>
                  <a:schemeClr val="tx1">
                    <a:lumMod val="65000"/>
                    <a:lumOff val="35000"/>
                  </a:schemeClr>
                </a:solidFill>
                <a:cs typeface="+mn-ea"/>
                <a:sym typeface="+mn-lt"/>
              </a:rPr>
              <a:t>通过给定的文件路径读取本地空间数据文件和同名的属性数据文件以及投影数据文件（若存在），返回</a:t>
            </a:r>
            <a:r>
              <a:rPr lang="en-US" altLang="zh-CN" sz="1100" dirty="0" err="1">
                <a:solidFill>
                  <a:schemeClr val="tx1">
                    <a:lumMod val="65000"/>
                    <a:lumOff val="35000"/>
                  </a:schemeClr>
                </a:solidFill>
                <a:cs typeface="+mn-ea"/>
                <a:sym typeface="+mn-lt"/>
              </a:rPr>
              <a:t>moLayers</a:t>
            </a:r>
            <a:r>
              <a:rPr lang="zh-CN" altLang="en-US" sz="1100" dirty="0">
                <a:solidFill>
                  <a:schemeClr val="tx1">
                    <a:lumMod val="65000"/>
                    <a:lumOff val="35000"/>
                  </a:schemeClr>
                </a:solidFill>
                <a:cs typeface="+mn-ea"/>
                <a:sym typeface="+mn-lt"/>
              </a:rPr>
              <a:t>对象以记录图形数据。</a:t>
            </a:r>
          </a:p>
        </p:txBody>
      </p:sp>
      <p:sp>
        <p:nvSpPr>
          <p:cNvPr id="55" name="矩形 54"/>
          <p:cNvSpPr/>
          <p:nvPr/>
        </p:nvSpPr>
        <p:spPr>
          <a:xfrm>
            <a:off x="4713900" y="1542966"/>
            <a:ext cx="1620695" cy="267062"/>
          </a:xfrm>
          <a:prstGeom prst="rect">
            <a:avLst/>
          </a:prstGeom>
        </p:spPr>
        <p:txBody>
          <a:bodyPr wrap="square" lIns="51435" tIns="25718" rIns="51435" bIns="25718">
            <a:spAutoFit/>
          </a:bodyPr>
          <a:lstStyle/>
          <a:p>
            <a:pPr algn="ctr">
              <a:lnSpc>
                <a:spcPct val="130000"/>
              </a:lnSpc>
            </a:pPr>
            <a:r>
              <a:rPr lang="en-US" altLang="zh-CN" sz="1200" b="1" dirty="0">
                <a:solidFill>
                  <a:schemeClr val="tx1">
                    <a:lumMod val="75000"/>
                    <a:lumOff val="25000"/>
                  </a:schemeClr>
                </a:solidFill>
                <a:cs typeface="+mn-ea"/>
                <a:sym typeface="+mn-lt"/>
              </a:rPr>
              <a:t>2. </a:t>
            </a:r>
            <a:r>
              <a:rPr lang="zh-CN" altLang="en-US" sz="1200" b="1" dirty="0">
                <a:solidFill>
                  <a:schemeClr val="tx1">
                    <a:lumMod val="75000"/>
                    <a:lumOff val="25000"/>
                  </a:schemeClr>
                </a:solidFill>
                <a:cs typeface="+mn-ea"/>
                <a:sym typeface="+mn-lt"/>
              </a:rPr>
              <a:t>打开文件</a:t>
            </a:r>
          </a:p>
        </p:txBody>
      </p:sp>
      <p:sp>
        <p:nvSpPr>
          <p:cNvPr id="58" name="矩形 57"/>
          <p:cNvSpPr/>
          <p:nvPr/>
        </p:nvSpPr>
        <p:spPr>
          <a:xfrm>
            <a:off x="6691409" y="1384204"/>
            <a:ext cx="1798760" cy="3335742"/>
          </a:xfrm>
          <a:prstGeom prst="rect">
            <a:avLst/>
          </a:prstGeom>
          <a:solidFill>
            <a:schemeClr val="bg1">
              <a:lumMod val="95000"/>
            </a:schemeClr>
          </a:solidFill>
          <a:ln w="38100">
            <a:solidFill>
              <a:srgbClr val="73687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dirty="0">
              <a:cs typeface="+mn-ea"/>
              <a:sym typeface="+mn-lt"/>
            </a:endParaRPr>
          </a:p>
        </p:txBody>
      </p:sp>
      <p:sp>
        <p:nvSpPr>
          <p:cNvPr id="59" name="矩形 58"/>
          <p:cNvSpPr/>
          <p:nvPr/>
        </p:nvSpPr>
        <p:spPr>
          <a:xfrm>
            <a:off x="6780441" y="1882989"/>
            <a:ext cx="1620695" cy="2450865"/>
          </a:xfrm>
          <a:prstGeom prst="rect">
            <a:avLst/>
          </a:prstGeom>
        </p:spPr>
        <p:txBody>
          <a:bodyPr wrap="square" lIns="51435" tIns="25718" rIns="51435" bIns="25718">
            <a:spAutoFit/>
          </a:bodyPr>
          <a:lstStyle/>
          <a:p>
            <a:pPr>
              <a:lnSpc>
                <a:spcPct val="130000"/>
              </a:lnSpc>
            </a:pPr>
            <a:r>
              <a:rPr lang="zh-CN" altLang="en-US" sz="1100" dirty="0">
                <a:solidFill>
                  <a:schemeClr val="tx1">
                    <a:lumMod val="65000"/>
                    <a:lumOff val="35000"/>
                  </a:schemeClr>
                </a:solidFill>
                <a:cs typeface="+mn-ea"/>
                <a:sym typeface="+mn-lt"/>
              </a:rPr>
              <a:t>    点击选项后数据读写模块调用相应的方法：</a:t>
            </a:r>
            <a:r>
              <a:rPr lang="en-US" altLang="zh-CN" sz="1100" dirty="0" err="1">
                <a:solidFill>
                  <a:schemeClr val="tx1">
                    <a:lumMod val="65000"/>
                    <a:lumOff val="35000"/>
                  </a:schemeClr>
                </a:solidFill>
                <a:cs typeface="+mn-ea"/>
                <a:sym typeface="+mn-lt"/>
              </a:rPr>
              <a:t>SaveFile</a:t>
            </a:r>
            <a:r>
              <a:rPr lang="en-US" altLang="zh-CN" sz="1100" dirty="0">
                <a:solidFill>
                  <a:schemeClr val="tx1">
                    <a:lumMod val="65000"/>
                    <a:lumOff val="35000"/>
                  </a:schemeClr>
                </a:solidFill>
                <a:cs typeface="+mn-ea"/>
                <a:sym typeface="+mn-lt"/>
              </a:rPr>
              <a:t>(path As string) As void</a:t>
            </a:r>
            <a:r>
              <a:rPr lang="zh-CN" altLang="en-US" sz="1100" dirty="0">
                <a:solidFill>
                  <a:schemeClr val="tx1">
                    <a:lumMod val="65000"/>
                    <a:lumOff val="35000"/>
                  </a:schemeClr>
                </a:solidFill>
                <a:cs typeface="+mn-ea"/>
                <a:sym typeface="+mn-lt"/>
              </a:rPr>
              <a:t>，在指定路径下生成空间数据、属性数据和投影信息文件；</a:t>
            </a:r>
            <a:endParaRPr lang="en-US" altLang="zh-CN" sz="1100" dirty="0">
              <a:solidFill>
                <a:schemeClr val="tx1">
                  <a:lumMod val="65000"/>
                  <a:lumOff val="35000"/>
                </a:schemeClr>
              </a:solidFill>
              <a:cs typeface="+mn-ea"/>
              <a:sym typeface="+mn-lt"/>
            </a:endParaRPr>
          </a:p>
          <a:p>
            <a:pPr>
              <a:lnSpc>
                <a:spcPct val="130000"/>
              </a:lnSpc>
            </a:pPr>
            <a:r>
              <a:rPr lang="en-US" altLang="zh-CN" sz="1100" dirty="0">
                <a:solidFill>
                  <a:schemeClr val="tx1">
                    <a:lumMod val="65000"/>
                    <a:lumOff val="35000"/>
                  </a:schemeClr>
                </a:solidFill>
                <a:cs typeface="+mn-ea"/>
                <a:sym typeface="+mn-lt"/>
              </a:rPr>
              <a:t>    </a:t>
            </a:r>
            <a:r>
              <a:rPr lang="zh-CN" altLang="en-US" sz="1100" dirty="0">
                <a:solidFill>
                  <a:schemeClr val="tx1">
                    <a:lumMod val="65000"/>
                    <a:lumOff val="35000"/>
                  </a:schemeClr>
                </a:solidFill>
                <a:cs typeface="+mn-ea"/>
                <a:sym typeface="+mn-lt"/>
              </a:rPr>
              <a:t>若点击“文件”</a:t>
            </a:r>
            <a:r>
              <a:rPr lang="en-US" altLang="zh-CN" sz="1100" dirty="0">
                <a:solidFill>
                  <a:schemeClr val="tx1">
                    <a:lumMod val="65000"/>
                    <a:lumOff val="35000"/>
                  </a:schemeClr>
                </a:solidFill>
                <a:cs typeface="+mn-ea"/>
                <a:sym typeface="+mn-lt"/>
              </a:rPr>
              <a:t>-“</a:t>
            </a:r>
            <a:r>
              <a:rPr lang="zh-CN" altLang="en-US" sz="1100" dirty="0">
                <a:solidFill>
                  <a:schemeClr val="tx1">
                    <a:lumMod val="65000"/>
                    <a:lumOff val="35000"/>
                  </a:schemeClr>
                </a:solidFill>
                <a:cs typeface="+mn-ea"/>
                <a:sym typeface="+mn-lt"/>
              </a:rPr>
              <a:t>输出为图片”选项，则调用</a:t>
            </a:r>
            <a:r>
              <a:rPr lang="en-US" altLang="zh-CN" sz="1100" dirty="0" err="1">
                <a:solidFill>
                  <a:schemeClr val="tx1">
                    <a:lumMod val="65000"/>
                    <a:lumOff val="35000"/>
                  </a:schemeClr>
                </a:solidFill>
                <a:cs typeface="+mn-ea"/>
                <a:sym typeface="+mn-lt"/>
              </a:rPr>
              <a:t>SaveBitmap</a:t>
            </a:r>
            <a:r>
              <a:rPr lang="en-US" altLang="zh-CN" sz="1100" dirty="0">
                <a:solidFill>
                  <a:schemeClr val="tx1">
                    <a:lumMod val="65000"/>
                    <a:lumOff val="35000"/>
                  </a:schemeClr>
                </a:solidFill>
                <a:cs typeface="+mn-ea"/>
                <a:sym typeface="+mn-lt"/>
              </a:rPr>
              <a:t>(path As string) As void</a:t>
            </a:r>
            <a:r>
              <a:rPr lang="zh-CN" altLang="en-US" sz="1100" dirty="0">
                <a:solidFill>
                  <a:schemeClr val="tx1">
                    <a:lumMod val="65000"/>
                    <a:lumOff val="35000"/>
                  </a:schemeClr>
                </a:solidFill>
                <a:cs typeface="+mn-ea"/>
                <a:sym typeface="+mn-lt"/>
              </a:rPr>
              <a:t>，在指定路径下输出成图片。</a:t>
            </a:r>
          </a:p>
        </p:txBody>
      </p:sp>
      <p:sp>
        <p:nvSpPr>
          <p:cNvPr id="60" name="矩形 59"/>
          <p:cNvSpPr/>
          <p:nvPr/>
        </p:nvSpPr>
        <p:spPr>
          <a:xfrm>
            <a:off x="6824123" y="1537420"/>
            <a:ext cx="1620695" cy="267062"/>
          </a:xfrm>
          <a:prstGeom prst="rect">
            <a:avLst/>
          </a:prstGeom>
        </p:spPr>
        <p:txBody>
          <a:bodyPr wrap="square" lIns="51435" tIns="25718" rIns="51435" bIns="25718">
            <a:spAutoFit/>
          </a:bodyPr>
          <a:lstStyle/>
          <a:p>
            <a:pPr algn="ctr">
              <a:lnSpc>
                <a:spcPct val="130000"/>
              </a:lnSpc>
            </a:pPr>
            <a:r>
              <a:rPr lang="en-US" altLang="zh-CN" sz="1200" b="1" dirty="0">
                <a:solidFill>
                  <a:schemeClr val="tx1">
                    <a:lumMod val="75000"/>
                    <a:lumOff val="25000"/>
                  </a:schemeClr>
                </a:solidFill>
                <a:cs typeface="+mn-ea"/>
                <a:sym typeface="+mn-lt"/>
              </a:rPr>
              <a:t>3. </a:t>
            </a:r>
            <a:r>
              <a:rPr lang="zh-CN" altLang="en-US" sz="1200" b="1" dirty="0">
                <a:solidFill>
                  <a:schemeClr val="tx1">
                    <a:lumMod val="75000"/>
                    <a:lumOff val="25000"/>
                  </a:schemeClr>
                </a:solidFill>
                <a:cs typeface="+mn-ea"/>
                <a:sym typeface="+mn-lt"/>
              </a:rPr>
              <a:t>保存文件</a:t>
            </a:r>
          </a:p>
        </p:txBody>
      </p:sp>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pic>
        <p:nvPicPr>
          <p:cNvPr id="6" name="图片 5">
            <a:extLst>
              <a:ext uri="{FF2B5EF4-FFF2-40B4-BE49-F238E27FC236}">
                <a16:creationId xmlns:a16="http://schemas.microsoft.com/office/drawing/2014/main" id="{94D58D20-4D10-D161-9D69-4A8D597F8815}"/>
              </a:ext>
            </a:extLst>
          </p:cNvPr>
          <p:cNvPicPr>
            <a:picLocks noChangeAspect="1"/>
          </p:cNvPicPr>
          <p:nvPr/>
        </p:nvPicPr>
        <p:blipFill rotWithShape="1">
          <a:blip r:embed="rId4"/>
          <a:srcRect l="1778"/>
          <a:stretch/>
        </p:blipFill>
        <p:spPr>
          <a:xfrm>
            <a:off x="634246" y="1882989"/>
            <a:ext cx="1559707" cy="2484093"/>
          </a:xfrm>
          <a:prstGeom prst="rect">
            <a:avLst/>
          </a:prstGeom>
        </p:spPr>
      </p:pic>
      <p:sp>
        <p:nvSpPr>
          <p:cNvPr id="25" name="矩形 24">
            <a:extLst>
              <a:ext uri="{FF2B5EF4-FFF2-40B4-BE49-F238E27FC236}">
                <a16:creationId xmlns:a16="http://schemas.microsoft.com/office/drawing/2014/main" id="{A25DFEB5-939C-3E3A-88E0-7F398A92979A}"/>
              </a:ext>
            </a:extLst>
          </p:cNvPr>
          <p:cNvSpPr/>
          <p:nvPr/>
        </p:nvSpPr>
        <p:spPr>
          <a:xfrm>
            <a:off x="603751" y="1536551"/>
            <a:ext cx="1620695" cy="271422"/>
          </a:xfrm>
          <a:prstGeom prst="rect">
            <a:avLst/>
          </a:prstGeom>
        </p:spPr>
        <p:txBody>
          <a:bodyPr wrap="square" lIns="51435" tIns="25718" rIns="51435" bIns="25718">
            <a:spAutoFit/>
          </a:bodyPr>
          <a:lstStyle/>
          <a:p>
            <a:pPr algn="ctr">
              <a:lnSpc>
                <a:spcPct val="130000"/>
              </a:lnSpc>
            </a:pPr>
            <a:r>
              <a:rPr lang="zh-CN" altLang="en-US" sz="1200" b="1" dirty="0">
                <a:solidFill>
                  <a:schemeClr val="tx1">
                    <a:lumMod val="75000"/>
                    <a:lumOff val="25000"/>
                  </a:schemeClr>
                </a:solidFill>
                <a:cs typeface="+mn-ea"/>
                <a:sym typeface="+mn-lt"/>
              </a:rPr>
              <a:t>“文件”菜单栏</a:t>
            </a:r>
          </a:p>
        </p:txBody>
      </p:sp>
    </p:spTree>
    <p:extLst>
      <p:ext uri="{BB962C8B-B14F-4D97-AF65-F5344CB8AC3E}">
        <p14:creationId xmlns:p14="http://schemas.microsoft.com/office/powerpoint/2010/main" val="303990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950"/>
                            </p:stCondLst>
                            <p:childTnLst>
                              <p:par>
                                <p:cTn id="11" presetID="50" presetClass="entr" presetSubtype="0" decel="10000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750" fill="hold"/>
                                        <p:tgtEl>
                                          <p:spTgt spid="25"/>
                                        </p:tgtEl>
                                        <p:attrNameLst>
                                          <p:attrName>ppt_w</p:attrName>
                                        </p:attrNameLst>
                                      </p:cBhvr>
                                      <p:tavLst>
                                        <p:tav tm="0">
                                          <p:val>
                                            <p:strVal val="#ppt_w+.3"/>
                                          </p:val>
                                        </p:tav>
                                        <p:tav tm="100000">
                                          <p:val>
                                            <p:strVal val="#ppt_w"/>
                                          </p:val>
                                        </p:tav>
                                      </p:tavLst>
                                    </p:anim>
                                    <p:anim calcmode="lin" valueType="num">
                                      <p:cBhvr>
                                        <p:cTn id="14" dur="750" fill="hold"/>
                                        <p:tgtEl>
                                          <p:spTgt spid="25"/>
                                        </p:tgtEl>
                                        <p:attrNameLst>
                                          <p:attrName>ppt_h</p:attrName>
                                        </p:attrNameLst>
                                      </p:cBhvr>
                                      <p:tavLst>
                                        <p:tav tm="0">
                                          <p:val>
                                            <p:strVal val="#ppt_h"/>
                                          </p:val>
                                        </p:tav>
                                        <p:tav tm="100000">
                                          <p:val>
                                            <p:strVal val="#ppt_h"/>
                                          </p:val>
                                        </p:tav>
                                      </p:tavLst>
                                    </p:anim>
                                    <p:animEffect transition="in" filter="fade">
                                      <p:cBhvr>
                                        <p:cTn id="15" dur="750"/>
                                        <p:tgtEl>
                                          <p:spTgt spid="25"/>
                                        </p:tgtEl>
                                      </p:cBhvr>
                                    </p:animEffect>
                                  </p:childTnLst>
                                </p:cTn>
                              </p:par>
                            </p:childTnLst>
                          </p:cTn>
                        </p:par>
                        <p:par>
                          <p:cTn id="16" fill="hold">
                            <p:stCondLst>
                              <p:cond delay="17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750"/>
                                        <p:tgtEl>
                                          <p:spTgt spid="6"/>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750"/>
                                        <p:tgtEl>
                                          <p:spTgt spid="47"/>
                                        </p:tgtEl>
                                      </p:cBhvr>
                                    </p:animEffect>
                                    <p:anim calcmode="lin" valueType="num">
                                      <p:cBhvr>
                                        <p:cTn id="23" dur="750" fill="hold"/>
                                        <p:tgtEl>
                                          <p:spTgt spid="47"/>
                                        </p:tgtEl>
                                        <p:attrNameLst>
                                          <p:attrName>ppt_x</p:attrName>
                                        </p:attrNameLst>
                                      </p:cBhvr>
                                      <p:tavLst>
                                        <p:tav tm="0">
                                          <p:val>
                                            <p:strVal val="#ppt_x"/>
                                          </p:val>
                                        </p:tav>
                                        <p:tav tm="100000">
                                          <p:val>
                                            <p:strVal val="#ppt_x"/>
                                          </p:val>
                                        </p:tav>
                                      </p:tavLst>
                                    </p:anim>
                                    <p:anim calcmode="lin" valueType="num">
                                      <p:cBhvr>
                                        <p:cTn id="24" dur="750" fill="hold"/>
                                        <p:tgtEl>
                                          <p:spTgt spid="47"/>
                                        </p:tgtEl>
                                        <p:attrNameLst>
                                          <p:attrName>ppt_y</p:attrName>
                                        </p:attrNameLst>
                                      </p:cBhvr>
                                      <p:tavLst>
                                        <p:tav tm="0">
                                          <p:val>
                                            <p:strVal val="#ppt_y-.1"/>
                                          </p:val>
                                        </p:tav>
                                        <p:tav tm="100000">
                                          <p:val>
                                            <p:strVal val="#ppt_y"/>
                                          </p:val>
                                        </p:tav>
                                      </p:tavLst>
                                    </p:anim>
                                  </p:childTnLst>
                                </p:cTn>
                              </p:par>
                            </p:childTnLst>
                          </p:cTn>
                        </p:par>
                        <p:par>
                          <p:cTn id="25" fill="hold">
                            <p:stCondLst>
                              <p:cond delay="2450"/>
                            </p:stCondLst>
                            <p:childTnLst>
                              <p:par>
                                <p:cTn id="26" presetID="50" presetClass="entr" presetSubtype="0" decel="10000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p:cTn id="28" dur="750" fill="hold"/>
                                        <p:tgtEl>
                                          <p:spTgt spid="51"/>
                                        </p:tgtEl>
                                        <p:attrNameLst>
                                          <p:attrName>ppt_w</p:attrName>
                                        </p:attrNameLst>
                                      </p:cBhvr>
                                      <p:tavLst>
                                        <p:tav tm="0">
                                          <p:val>
                                            <p:strVal val="#ppt_w+.3"/>
                                          </p:val>
                                        </p:tav>
                                        <p:tav tm="100000">
                                          <p:val>
                                            <p:strVal val="#ppt_w"/>
                                          </p:val>
                                        </p:tav>
                                      </p:tavLst>
                                    </p:anim>
                                    <p:anim calcmode="lin" valueType="num">
                                      <p:cBhvr>
                                        <p:cTn id="29" dur="750" fill="hold"/>
                                        <p:tgtEl>
                                          <p:spTgt spid="51"/>
                                        </p:tgtEl>
                                        <p:attrNameLst>
                                          <p:attrName>ppt_h</p:attrName>
                                        </p:attrNameLst>
                                      </p:cBhvr>
                                      <p:tavLst>
                                        <p:tav tm="0">
                                          <p:val>
                                            <p:strVal val="#ppt_h"/>
                                          </p:val>
                                        </p:tav>
                                        <p:tav tm="100000">
                                          <p:val>
                                            <p:strVal val="#ppt_h"/>
                                          </p:val>
                                        </p:tav>
                                      </p:tavLst>
                                    </p:anim>
                                    <p:animEffect transition="in" filter="fade">
                                      <p:cBhvr>
                                        <p:cTn id="30" dur="750"/>
                                        <p:tgtEl>
                                          <p:spTgt spid="51"/>
                                        </p:tgtEl>
                                      </p:cBhvr>
                                    </p:animEffect>
                                  </p:childTnLst>
                                </p:cTn>
                              </p:par>
                            </p:childTnLst>
                          </p:cTn>
                        </p:par>
                        <p:par>
                          <p:cTn id="31" fill="hold">
                            <p:stCondLst>
                              <p:cond delay="3200"/>
                            </p:stCondLst>
                            <p:childTnLst>
                              <p:par>
                                <p:cTn id="32" presetID="22" presetClass="entr" presetSubtype="1"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1000"/>
                                        <p:tgtEl>
                                          <p:spTgt spid="50"/>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750"/>
                                        <p:tgtEl>
                                          <p:spTgt spid="48"/>
                                        </p:tgtEl>
                                      </p:cBhvr>
                                    </p:animEffect>
                                    <p:anim calcmode="lin" valueType="num">
                                      <p:cBhvr>
                                        <p:cTn id="38" dur="750" fill="hold"/>
                                        <p:tgtEl>
                                          <p:spTgt spid="48"/>
                                        </p:tgtEl>
                                        <p:attrNameLst>
                                          <p:attrName>ppt_x</p:attrName>
                                        </p:attrNameLst>
                                      </p:cBhvr>
                                      <p:tavLst>
                                        <p:tav tm="0">
                                          <p:val>
                                            <p:strVal val="#ppt_x"/>
                                          </p:val>
                                        </p:tav>
                                        <p:tav tm="100000">
                                          <p:val>
                                            <p:strVal val="#ppt_x"/>
                                          </p:val>
                                        </p:tav>
                                      </p:tavLst>
                                    </p:anim>
                                    <p:anim calcmode="lin" valueType="num">
                                      <p:cBhvr>
                                        <p:cTn id="39" dur="75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4200"/>
                            </p:stCondLst>
                            <p:childTnLst>
                              <p:par>
                                <p:cTn id="41" presetID="50" presetClass="entr" presetSubtype="0" decel="10000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p:cTn id="43" dur="750" fill="hold"/>
                                        <p:tgtEl>
                                          <p:spTgt spid="55"/>
                                        </p:tgtEl>
                                        <p:attrNameLst>
                                          <p:attrName>ppt_w</p:attrName>
                                        </p:attrNameLst>
                                      </p:cBhvr>
                                      <p:tavLst>
                                        <p:tav tm="0">
                                          <p:val>
                                            <p:strVal val="#ppt_w+.3"/>
                                          </p:val>
                                        </p:tav>
                                        <p:tav tm="100000">
                                          <p:val>
                                            <p:strVal val="#ppt_w"/>
                                          </p:val>
                                        </p:tav>
                                      </p:tavLst>
                                    </p:anim>
                                    <p:anim calcmode="lin" valueType="num">
                                      <p:cBhvr>
                                        <p:cTn id="44" dur="750" fill="hold"/>
                                        <p:tgtEl>
                                          <p:spTgt spid="55"/>
                                        </p:tgtEl>
                                        <p:attrNameLst>
                                          <p:attrName>ppt_h</p:attrName>
                                        </p:attrNameLst>
                                      </p:cBhvr>
                                      <p:tavLst>
                                        <p:tav tm="0">
                                          <p:val>
                                            <p:strVal val="#ppt_h"/>
                                          </p:val>
                                        </p:tav>
                                        <p:tav tm="100000">
                                          <p:val>
                                            <p:strVal val="#ppt_h"/>
                                          </p:val>
                                        </p:tav>
                                      </p:tavLst>
                                    </p:anim>
                                    <p:animEffect transition="in" filter="fade">
                                      <p:cBhvr>
                                        <p:cTn id="45" dur="750"/>
                                        <p:tgtEl>
                                          <p:spTgt spid="55"/>
                                        </p:tgtEl>
                                      </p:cBhvr>
                                    </p:animEffect>
                                  </p:childTnLst>
                                </p:cTn>
                              </p:par>
                            </p:childTnLst>
                          </p:cTn>
                        </p:par>
                        <p:par>
                          <p:cTn id="46" fill="hold">
                            <p:stCondLst>
                              <p:cond delay="4950"/>
                            </p:stCondLst>
                            <p:childTnLst>
                              <p:par>
                                <p:cTn id="47" presetID="22" presetClass="entr" presetSubtype="1" fill="hold" grpId="0"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up)">
                                      <p:cBhvr>
                                        <p:cTn id="49" dur="1000"/>
                                        <p:tgtEl>
                                          <p:spTgt spid="54"/>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750"/>
                                        <p:tgtEl>
                                          <p:spTgt spid="53"/>
                                        </p:tgtEl>
                                      </p:cBhvr>
                                    </p:animEffect>
                                    <p:anim calcmode="lin" valueType="num">
                                      <p:cBhvr>
                                        <p:cTn id="53" dur="750" fill="hold"/>
                                        <p:tgtEl>
                                          <p:spTgt spid="53"/>
                                        </p:tgtEl>
                                        <p:attrNameLst>
                                          <p:attrName>ppt_x</p:attrName>
                                        </p:attrNameLst>
                                      </p:cBhvr>
                                      <p:tavLst>
                                        <p:tav tm="0">
                                          <p:val>
                                            <p:strVal val="#ppt_x"/>
                                          </p:val>
                                        </p:tav>
                                        <p:tav tm="100000">
                                          <p:val>
                                            <p:strVal val="#ppt_x"/>
                                          </p:val>
                                        </p:tav>
                                      </p:tavLst>
                                    </p:anim>
                                    <p:anim calcmode="lin" valueType="num">
                                      <p:cBhvr>
                                        <p:cTn id="54" dur="750" fill="hold"/>
                                        <p:tgtEl>
                                          <p:spTgt spid="53"/>
                                        </p:tgtEl>
                                        <p:attrNameLst>
                                          <p:attrName>ppt_y</p:attrName>
                                        </p:attrNameLst>
                                      </p:cBhvr>
                                      <p:tavLst>
                                        <p:tav tm="0">
                                          <p:val>
                                            <p:strVal val="#ppt_y-.1"/>
                                          </p:val>
                                        </p:tav>
                                        <p:tav tm="100000">
                                          <p:val>
                                            <p:strVal val="#ppt_y"/>
                                          </p:val>
                                        </p:tav>
                                      </p:tavLst>
                                    </p:anim>
                                  </p:childTnLst>
                                </p:cTn>
                              </p:par>
                            </p:childTnLst>
                          </p:cTn>
                        </p:par>
                        <p:par>
                          <p:cTn id="55" fill="hold">
                            <p:stCondLst>
                              <p:cond delay="5950"/>
                            </p:stCondLst>
                            <p:childTnLst>
                              <p:par>
                                <p:cTn id="56" presetID="50" presetClass="entr" presetSubtype="0" decel="100000"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750" fill="hold"/>
                                        <p:tgtEl>
                                          <p:spTgt spid="60"/>
                                        </p:tgtEl>
                                        <p:attrNameLst>
                                          <p:attrName>ppt_w</p:attrName>
                                        </p:attrNameLst>
                                      </p:cBhvr>
                                      <p:tavLst>
                                        <p:tav tm="0">
                                          <p:val>
                                            <p:strVal val="#ppt_w+.3"/>
                                          </p:val>
                                        </p:tav>
                                        <p:tav tm="100000">
                                          <p:val>
                                            <p:strVal val="#ppt_w"/>
                                          </p:val>
                                        </p:tav>
                                      </p:tavLst>
                                    </p:anim>
                                    <p:anim calcmode="lin" valueType="num">
                                      <p:cBhvr>
                                        <p:cTn id="59" dur="750" fill="hold"/>
                                        <p:tgtEl>
                                          <p:spTgt spid="60"/>
                                        </p:tgtEl>
                                        <p:attrNameLst>
                                          <p:attrName>ppt_h</p:attrName>
                                        </p:attrNameLst>
                                      </p:cBhvr>
                                      <p:tavLst>
                                        <p:tav tm="0">
                                          <p:val>
                                            <p:strVal val="#ppt_h"/>
                                          </p:val>
                                        </p:tav>
                                        <p:tav tm="100000">
                                          <p:val>
                                            <p:strVal val="#ppt_h"/>
                                          </p:val>
                                        </p:tav>
                                      </p:tavLst>
                                    </p:anim>
                                    <p:animEffect transition="in" filter="fade">
                                      <p:cBhvr>
                                        <p:cTn id="60" dur="750"/>
                                        <p:tgtEl>
                                          <p:spTgt spid="60"/>
                                        </p:tgtEl>
                                      </p:cBhvr>
                                    </p:animEffect>
                                  </p:childTnLst>
                                </p:cTn>
                              </p:par>
                            </p:childTnLst>
                          </p:cTn>
                        </p:par>
                        <p:par>
                          <p:cTn id="61" fill="hold">
                            <p:stCondLst>
                              <p:cond delay="6700"/>
                            </p:stCondLst>
                            <p:childTnLst>
                              <p:par>
                                <p:cTn id="62" presetID="22" presetClass="entr" presetSubtype="1" fill="hold" grpId="0"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up)">
                                      <p:cBhvr>
                                        <p:cTn id="64" dur="1000"/>
                                        <p:tgtEl>
                                          <p:spTgt spid="59"/>
                                        </p:tgtEl>
                                      </p:cBhvr>
                                    </p:animEffect>
                                  </p:childTnLst>
                                </p:cTn>
                              </p:par>
                              <p:par>
                                <p:cTn id="65" presetID="47"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750"/>
                                        <p:tgtEl>
                                          <p:spTgt spid="58"/>
                                        </p:tgtEl>
                                      </p:cBhvr>
                                    </p:animEffect>
                                    <p:anim calcmode="lin" valueType="num">
                                      <p:cBhvr>
                                        <p:cTn id="68" dur="750" fill="hold"/>
                                        <p:tgtEl>
                                          <p:spTgt spid="58"/>
                                        </p:tgtEl>
                                        <p:attrNameLst>
                                          <p:attrName>ppt_x</p:attrName>
                                        </p:attrNameLst>
                                      </p:cBhvr>
                                      <p:tavLst>
                                        <p:tav tm="0">
                                          <p:val>
                                            <p:strVal val="#ppt_x"/>
                                          </p:val>
                                        </p:tav>
                                        <p:tav tm="100000">
                                          <p:val>
                                            <p:strVal val="#ppt_x"/>
                                          </p:val>
                                        </p:tav>
                                      </p:tavLst>
                                    </p:anim>
                                    <p:anim calcmode="lin" valueType="num">
                                      <p:cBhvr>
                                        <p:cTn id="69" dur="75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 grpId="0"/>
      <p:bldP spid="48" grpId="0" animBg="1"/>
      <p:bldP spid="50" grpId="0"/>
      <p:bldP spid="51" grpId="0"/>
      <p:bldP spid="53" grpId="0" animBg="1"/>
      <p:bldP spid="54" grpId="0"/>
      <p:bldP spid="55" grpId="0"/>
      <p:bldP spid="58" grpId="0" animBg="1"/>
      <p:bldP spid="59" grpId="0"/>
      <p:bldP spid="60"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173148" y="475073"/>
            <a:ext cx="2438110"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b. </a:t>
            </a:r>
            <a:r>
              <a:rPr lang="zh-CN" altLang="en-US" sz="1600" b="1" dirty="0">
                <a:solidFill>
                  <a:schemeClr val="tx1">
                    <a:lumMod val="75000"/>
                    <a:lumOff val="25000"/>
                  </a:schemeClr>
                </a:solidFill>
                <a:cs typeface="+mn-ea"/>
                <a:sym typeface="+mn-lt"/>
              </a:rPr>
              <a:t>外部文件（</a:t>
            </a:r>
            <a:r>
              <a:rPr lang="en-US" altLang="zh-CN" sz="1600" b="1" dirty="0">
                <a:solidFill>
                  <a:schemeClr val="tx1">
                    <a:lumMod val="75000"/>
                    <a:lumOff val="25000"/>
                  </a:schemeClr>
                </a:solidFill>
                <a:cs typeface="+mn-ea"/>
                <a:sym typeface="+mn-lt"/>
              </a:rPr>
              <a:t>.</a:t>
            </a:r>
            <a:r>
              <a:rPr lang="en-US" altLang="zh-CN" sz="1600" b="1" dirty="0" err="1">
                <a:solidFill>
                  <a:schemeClr val="tx1">
                    <a:lumMod val="75000"/>
                    <a:lumOff val="25000"/>
                  </a:schemeClr>
                </a:solidFill>
                <a:cs typeface="+mn-ea"/>
                <a:sym typeface="+mn-lt"/>
              </a:rPr>
              <a:t>shp</a:t>
            </a:r>
            <a:r>
              <a:rPr lang="zh-CN" altLang="en-US" sz="1600" b="1" dirty="0">
                <a:solidFill>
                  <a:schemeClr val="tx1">
                    <a:lumMod val="75000"/>
                    <a:lumOff val="25000"/>
                  </a:schemeClr>
                </a:solidFill>
                <a:cs typeface="+mn-ea"/>
                <a:sym typeface="+mn-lt"/>
              </a:rPr>
              <a:t>）</a:t>
            </a:r>
            <a:endParaRPr lang="zh-CN" altLang="en-US" sz="1600" dirty="0">
              <a:solidFill>
                <a:schemeClr val="tx1">
                  <a:lumMod val="75000"/>
                  <a:lumOff val="25000"/>
                </a:schemeClr>
              </a:solidFill>
              <a:cs typeface="+mn-ea"/>
              <a:sym typeface="+mn-lt"/>
            </a:endParaRPr>
          </a:p>
        </p:txBody>
      </p:sp>
      <p:sp>
        <p:nvSpPr>
          <p:cNvPr id="56" name="矩形 55"/>
          <p:cNvSpPr/>
          <p:nvPr/>
        </p:nvSpPr>
        <p:spPr>
          <a:xfrm>
            <a:off x="996864" y="1589436"/>
            <a:ext cx="1468933" cy="1424622"/>
          </a:xfrm>
          <a:prstGeom prst="rect">
            <a:avLst/>
          </a:prstGeom>
        </p:spPr>
        <p:txBody>
          <a:bodyPr wrap="square" lIns="51435" tIns="25718" rIns="51435" bIns="25718">
            <a:spAutoFit/>
          </a:bodyPr>
          <a:lstStyle/>
          <a:p>
            <a:pPr>
              <a:lnSpc>
                <a:spcPct val="130000"/>
              </a:lnSpc>
            </a:pPr>
            <a:r>
              <a:rPr lang="zh-CN" altLang="en-US" dirty="0">
                <a:solidFill>
                  <a:schemeClr val="tx1">
                    <a:lumMod val="65000"/>
                    <a:lumOff val="35000"/>
                  </a:schemeClr>
                </a:solidFill>
                <a:cs typeface="+mn-ea"/>
                <a:sym typeface="+mn-lt"/>
              </a:rPr>
              <a:t>    支持打开并读取</a:t>
            </a:r>
            <a:r>
              <a:rPr lang="en-US" altLang="zh-CN" dirty="0">
                <a:solidFill>
                  <a:schemeClr val="tx1">
                    <a:lumMod val="65000"/>
                    <a:lumOff val="35000"/>
                  </a:schemeClr>
                </a:solidFill>
                <a:cs typeface="+mn-ea"/>
                <a:sym typeface="+mn-lt"/>
              </a:rPr>
              <a:t>shapefile</a:t>
            </a:r>
            <a:r>
              <a:rPr lang="zh-CN" altLang="en-US" dirty="0">
                <a:solidFill>
                  <a:schemeClr val="tx1">
                    <a:lumMod val="65000"/>
                    <a:lumOff val="35000"/>
                  </a:schemeClr>
                </a:solidFill>
                <a:cs typeface="+mn-ea"/>
                <a:sym typeface="+mn-lt"/>
              </a:rPr>
              <a:t>文件，不支持</a:t>
            </a:r>
            <a:r>
              <a:rPr lang="en-US" altLang="zh-CN" dirty="0" err="1">
                <a:solidFill>
                  <a:schemeClr val="tx1">
                    <a:lumMod val="65000"/>
                    <a:lumOff val="35000"/>
                  </a:schemeClr>
                </a:solidFill>
                <a:cs typeface="+mn-ea"/>
                <a:sym typeface="+mn-lt"/>
              </a:rPr>
              <a:t>shp</a:t>
            </a:r>
            <a:r>
              <a:rPr lang="zh-CN" altLang="en-US" dirty="0">
                <a:solidFill>
                  <a:schemeClr val="tx1">
                    <a:lumMod val="65000"/>
                    <a:lumOff val="35000"/>
                  </a:schemeClr>
                </a:solidFill>
                <a:cs typeface="+mn-ea"/>
                <a:sym typeface="+mn-lt"/>
              </a:rPr>
              <a:t>及其它外部格式文件的新建与存储。</a:t>
            </a:r>
          </a:p>
        </p:txBody>
      </p:sp>
      <p:sp>
        <p:nvSpPr>
          <p:cNvPr id="34" name="PA-A000320141231H44PPSH-2734"/>
          <p:cNvSpPr>
            <a:spLocks/>
          </p:cNvSpPr>
          <p:nvPr>
            <p:custDataLst>
              <p:tags r:id="rId1"/>
            </p:custDataLst>
          </p:nvPr>
        </p:nvSpPr>
        <p:spPr bwMode="auto">
          <a:xfrm>
            <a:off x="2465797" y="994889"/>
            <a:ext cx="2356081" cy="3811322"/>
          </a:xfrm>
          <a:custGeom>
            <a:avLst/>
            <a:gdLst>
              <a:gd name="T0" fmla="*/ 110365619 w 3976"/>
              <a:gd name="T1" fmla="*/ 455804409 h 7842"/>
              <a:gd name="T2" fmla="*/ 109304530 w 3976"/>
              <a:gd name="T3" fmla="*/ 381981165 h 7842"/>
              <a:gd name="T4" fmla="*/ 108361178 w 3976"/>
              <a:gd name="T5" fmla="*/ 331349267 h 7842"/>
              <a:gd name="T6" fmla="*/ 113726098 w 3976"/>
              <a:gd name="T7" fmla="*/ 315652330 h 7842"/>
              <a:gd name="T8" fmla="*/ 129939079 w 3976"/>
              <a:gd name="T9" fmla="*/ 315416209 h 7842"/>
              <a:gd name="T10" fmla="*/ 132709902 w 3976"/>
              <a:gd name="T11" fmla="*/ 296060369 h 7842"/>
              <a:gd name="T12" fmla="*/ 158355917 w 3976"/>
              <a:gd name="T13" fmla="*/ 302846658 h 7842"/>
              <a:gd name="T14" fmla="*/ 178813496 w 3976"/>
              <a:gd name="T15" fmla="*/ 285320270 h 7842"/>
              <a:gd name="T16" fmla="*/ 199684004 w 3976"/>
              <a:gd name="T17" fmla="*/ 275347320 h 7842"/>
              <a:gd name="T18" fmla="*/ 203693128 w 3976"/>
              <a:gd name="T19" fmla="*/ 266023703 h 7842"/>
              <a:gd name="T20" fmla="*/ 182173975 w 3976"/>
              <a:gd name="T21" fmla="*/ 265315583 h 7842"/>
              <a:gd name="T22" fmla="*/ 188364509 w 3976"/>
              <a:gd name="T23" fmla="*/ 259827473 h 7842"/>
              <a:gd name="T24" fmla="*/ 213361878 w 3976"/>
              <a:gd name="T25" fmla="*/ 246726894 h 7842"/>
              <a:gd name="T26" fmla="*/ 234232143 w 3976"/>
              <a:gd name="T27" fmla="*/ 229200505 h 7842"/>
              <a:gd name="T28" fmla="*/ 207466293 w 3976"/>
              <a:gd name="T29" fmla="*/ 230911896 h 7842"/>
              <a:gd name="T30" fmla="*/ 189956264 w 3976"/>
              <a:gd name="T31" fmla="*/ 228610446 h 7842"/>
              <a:gd name="T32" fmla="*/ 173330597 w 3976"/>
              <a:gd name="T33" fmla="*/ 227135176 h 7842"/>
              <a:gd name="T34" fmla="*/ 183412276 w 3976"/>
              <a:gd name="T35" fmla="*/ 169952867 h 7842"/>
              <a:gd name="T36" fmla="*/ 178872486 w 3976"/>
              <a:gd name="T37" fmla="*/ 165940270 h 7842"/>
              <a:gd name="T38" fmla="*/ 159475995 w 3976"/>
              <a:gd name="T39" fmla="*/ 181755268 h 7842"/>
              <a:gd name="T40" fmla="*/ 141907219 w 3976"/>
              <a:gd name="T41" fmla="*/ 181047148 h 7842"/>
              <a:gd name="T42" fmla="*/ 143793680 w 3976"/>
              <a:gd name="T43" fmla="*/ 177329459 h 7842"/>
              <a:gd name="T44" fmla="*/ 158709613 w 3976"/>
              <a:gd name="T45" fmla="*/ 164582818 h 7842"/>
              <a:gd name="T46" fmla="*/ 181702541 w 3976"/>
              <a:gd name="T47" fmla="*/ 100260524 h 7842"/>
              <a:gd name="T48" fmla="*/ 125222562 w 3976"/>
              <a:gd name="T49" fmla="*/ 68689315 h 7842"/>
              <a:gd name="T50" fmla="*/ 115200116 w 3976"/>
              <a:gd name="T51" fmla="*/ 46441966 h 7842"/>
              <a:gd name="T52" fmla="*/ 105413386 w 3976"/>
              <a:gd name="T53" fmla="*/ 1947269 h 7842"/>
              <a:gd name="T54" fmla="*/ 102760300 w 3976"/>
              <a:gd name="T55" fmla="*/ 2360480 h 7842"/>
              <a:gd name="T56" fmla="*/ 94329608 w 3976"/>
              <a:gd name="T57" fmla="*/ 30449878 h 7842"/>
              <a:gd name="T58" fmla="*/ 86016896 w 3976"/>
              <a:gd name="T59" fmla="*/ 26555098 h 7842"/>
              <a:gd name="T60" fmla="*/ 94624314 w 3976"/>
              <a:gd name="T61" fmla="*/ 47917236 h 7842"/>
              <a:gd name="T62" fmla="*/ 81300379 w 3976"/>
              <a:gd name="T63" fmla="*/ 38121377 h 7842"/>
              <a:gd name="T64" fmla="*/ 84601868 w 3976"/>
              <a:gd name="T65" fmla="*/ 48684386 h 7842"/>
              <a:gd name="T66" fmla="*/ 71336679 w 3976"/>
              <a:gd name="T67" fmla="*/ 89048183 h 7842"/>
              <a:gd name="T68" fmla="*/ 61373223 w 3976"/>
              <a:gd name="T69" fmla="*/ 93533265 h 7842"/>
              <a:gd name="T70" fmla="*/ 58012744 w 3976"/>
              <a:gd name="T71" fmla="*/ 94949505 h 7842"/>
              <a:gd name="T72" fmla="*/ 74520431 w 3976"/>
              <a:gd name="T73" fmla="*/ 114246071 h 7842"/>
              <a:gd name="T74" fmla="*/ 75463783 w 3976"/>
              <a:gd name="T75" fmla="*/ 122861811 h 7842"/>
              <a:gd name="T76" fmla="*/ 36729550 w 3976"/>
              <a:gd name="T77" fmla="*/ 100083433 h 7842"/>
              <a:gd name="T78" fmla="*/ 38616254 w 3976"/>
              <a:gd name="T79" fmla="*/ 112180742 h 7842"/>
              <a:gd name="T80" fmla="*/ 41799763 w 3976"/>
              <a:gd name="T81" fmla="*/ 124455142 h 7842"/>
              <a:gd name="T82" fmla="*/ 32956385 w 3976"/>
              <a:gd name="T83" fmla="*/ 118967031 h 7842"/>
              <a:gd name="T84" fmla="*/ 29065240 w 3976"/>
              <a:gd name="T85" fmla="*/ 124750293 h 7842"/>
              <a:gd name="T86" fmla="*/ 33605030 w 3976"/>
              <a:gd name="T87" fmla="*/ 138676809 h 7842"/>
              <a:gd name="T88" fmla="*/ 45867877 w 3976"/>
              <a:gd name="T89" fmla="*/ 194324818 h 7842"/>
              <a:gd name="T90" fmla="*/ 43509497 w 3976"/>
              <a:gd name="T91" fmla="*/ 238052123 h 7842"/>
              <a:gd name="T92" fmla="*/ 22344283 w 3976"/>
              <a:gd name="T93" fmla="*/ 238229214 h 7842"/>
              <a:gd name="T94" fmla="*/ 9963457 w 3976"/>
              <a:gd name="T95" fmla="*/ 230852865 h 7842"/>
              <a:gd name="T96" fmla="*/ 23995027 w 3976"/>
              <a:gd name="T97" fmla="*/ 243481203 h 7842"/>
              <a:gd name="T98" fmla="*/ 13795611 w 3976"/>
              <a:gd name="T99" fmla="*/ 240943632 h 7842"/>
              <a:gd name="T100" fmla="*/ 589656 w 3976"/>
              <a:gd name="T101" fmla="*/ 230970926 h 7842"/>
              <a:gd name="T102" fmla="*/ 4834496 w 3976"/>
              <a:gd name="T103" fmla="*/ 261066622 h 7842"/>
              <a:gd name="T104" fmla="*/ 15092660 w 3976"/>
              <a:gd name="T105" fmla="*/ 276586712 h 7842"/>
              <a:gd name="T106" fmla="*/ 45867877 w 3976"/>
              <a:gd name="T107" fmla="*/ 279773372 h 7842"/>
              <a:gd name="T108" fmla="*/ 26412397 w 3976"/>
              <a:gd name="T109" fmla="*/ 288861111 h 7842"/>
              <a:gd name="T110" fmla="*/ 26766093 w 3976"/>
              <a:gd name="T111" fmla="*/ 291634560 h 7842"/>
              <a:gd name="T112" fmla="*/ 44865535 w 3976"/>
              <a:gd name="T113" fmla="*/ 304204111 h 7842"/>
              <a:gd name="T114" fmla="*/ 47400642 w 3976"/>
              <a:gd name="T115" fmla="*/ 305089078 h 7842"/>
              <a:gd name="T116" fmla="*/ 71867345 w 3976"/>
              <a:gd name="T117" fmla="*/ 305207138 h 78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76" h="7842">
                <a:moveTo>
                  <a:pt x="1605" y="5154"/>
                </a:moveTo>
                <a:lnTo>
                  <a:pt x="1605" y="5154"/>
                </a:lnTo>
                <a:lnTo>
                  <a:pt x="1605" y="6956"/>
                </a:lnTo>
                <a:lnTo>
                  <a:pt x="1604" y="6985"/>
                </a:lnTo>
                <a:lnTo>
                  <a:pt x="1601" y="7028"/>
                </a:lnTo>
                <a:lnTo>
                  <a:pt x="1594" y="7082"/>
                </a:lnTo>
                <a:lnTo>
                  <a:pt x="1587" y="7145"/>
                </a:lnTo>
                <a:lnTo>
                  <a:pt x="1568" y="7289"/>
                </a:lnTo>
                <a:lnTo>
                  <a:pt x="1546" y="7443"/>
                </a:lnTo>
                <a:lnTo>
                  <a:pt x="1506" y="7721"/>
                </a:lnTo>
                <a:lnTo>
                  <a:pt x="1488" y="7842"/>
                </a:lnTo>
                <a:lnTo>
                  <a:pt x="1872" y="7724"/>
                </a:lnTo>
                <a:lnTo>
                  <a:pt x="1875" y="7604"/>
                </a:lnTo>
                <a:lnTo>
                  <a:pt x="1879" y="7474"/>
                </a:lnTo>
                <a:lnTo>
                  <a:pt x="1882" y="7314"/>
                </a:lnTo>
                <a:lnTo>
                  <a:pt x="1884" y="7140"/>
                </a:lnTo>
                <a:lnTo>
                  <a:pt x="1884" y="7052"/>
                </a:lnTo>
                <a:lnTo>
                  <a:pt x="1883" y="6964"/>
                </a:lnTo>
                <a:lnTo>
                  <a:pt x="1882" y="6880"/>
                </a:lnTo>
                <a:lnTo>
                  <a:pt x="1880" y="6800"/>
                </a:lnTo>
                <a:lnTo>
                  <a:pt x="1876" y="6726"/>
                </a:lnTo>
                <a:lnTo>
                  <a:pt x="1872" y="6661"/>
                </a:lnTo>
                <a:lnTo>
                  <a:pt x="1854" y="6473"/>
                </a:lnTo>
                <a:lnTo>
                  <a:pt x="1849" y="6412"/>
                </a:lnTo>
                <a:lnTo>
                  <a:pt x="1846" y="6362"/>
                </a:lnTo>
                <a:lnTo>
                  <a:pt x="1844" y="6315"/>
                </a:lnTo>
                <a:lnTo>
                  <a:pt x="1843" y="6266"/>
                </a:lnTo>
                <a:lnTo>
                  <a:pt x="1841" y="6129"/>
                </a:lnTo>
                <a:lnTo>
                  <a:pt x="1840" y="6038"/>
                </a:lnTo>
                <a:lnTo>
                  <a:pt x="1838" y="5943"/>
                </a:lnTo>
                <a:lnTo>
                  <a:pt x="1835" y="5848"/>
                </a:lnTo>
                <a:lnTo>
                  <a:pt x="1834" y="5753"/>
                </a:lnTo>
                <a:lnTo>
                  <a:pt x="1835" y="5706"/>
                </a:lnTo>
                <a:lnTo>
                  <a:pt x="1836" y="5660"/>
                </a:lnTo>
                <a:lnTo>
                  <a:pt x="1838" y="5615"/>
                </a:lnTo>
                <a:lnTo>
                  <a:pt x="1841" y="5572"/>
                </a:lnTo>
                <a:lnTo>
                  <a:pt x="1847" y="5531"/>
                </a:lnTo>
                <a:lnTo>
                  <a:pt x="1853" y="5492"/>
                </a:lnTo>
                <a:lnTo>
                  <a:pt x="1861" y="5455"/>
                </a:lnTo>
                <a:lnTo>
                  <a:pt x="1866" y="5437"/>
                </a:lnTo>
                <a:lnTo>
                  <a:pt x="1872" y="5421"/>
                </a:lnTo>
                <a:lnTo>
                  <a:pt x="1877" y="5404"/>
                </a:lnTo>
                <a:lnTo>
                  <a:pt x="1886" y="5391"/>
                </a:lnTo>
                <a:lnTo>
                  <a:pt x="1894" y="5378"/>
                </a:lnTo>
                <a:lnTo>
                  <a:pt x="1905" y="5367"/>
                </a:lnTo>
                <a:lnTo>
                  <a:pt x="1916" y="5357"/>
                </a:lnTo>
                <a:lnTo>
                  <a:pt x="1929" y="5349"/>
                </a:lnTo>
                <a:lnTo>
                  <a:pt x="1941" y="5342"/>
                </a:lnTo>
                <a:lnTo>
                  <a:pt x="1957" y="5337"/>
                </a:lnTo>
                <a:lnTo>
                  <a:pt x="1971" y="5331"/>
                </a:lnTo>
                <a:lnTo>
                  <a:pt x="1987" y="5328"/>
                </a:lnTo>
                <a:lnTo>
                  <a:pt x="2003" y="5325"/>
                </a:lnTo>
                <a:lnTo>
                  <a:pt x="2019" y="5324"/>
                </a:lnTo>
                <a:lnTo>
                  <a:pt x="2035" y="5323"/>
                </a:lnTo>
                <a:lnTo>
                  <a:pt x="2052" y="5323"/>
                </a:lnTo>
                <a:lnTo>
                  <a:pt x="2086" y="5324"/>
                </a:lnTo>
                <a:lnTo>
                  <a:pt x="2118" y="5328"/>
                </a:lnTo>
                <a:lnTo>
                  <a:pt x="2149" y="5334"/>
                </a:lnTo>
                <a:lnTo>
                  <a:pt x="2178" y="5339"/>
                </a:lnTo>
                <a:lnTo>
                  <a:pt x="2204" y="5345"/>
                </a:lnTo>
                <a:lnTo>
                  <a:pt x="2242" y="5356"/>
                </a:lnTo>
                <a:lnTo>
                  <a:pt x="2255" y="5361"/>
                </a:lnTo>
                <a:lnTo>
                  <a:pt x="2225" y="5066"/>
                </a:lnTo>
                <a:lnTo>
                  <a:pt x="2224" y="5062"/>
                </a:lnTo>
                <a:lnTo>
                  <a:pt x="2223" y="5053"/>
                </a:lnTo>
                <a:lnTo>
                  <a:pt x="2223" y="5047"/>
                </a:lnTo>
                <a:lnTo>
                  <a:pt x="2224" y="5041"/>
                </a:lnTo>
                <a:lnTo>
                  <a:pt x="2226" y="5035"/>
                </a:lnTo>
                <a:lnTo>
                  <a:pt x="2230" y="5029"/>
                </a:lnTo>
                <a:lnTo>
                  <a:pt x="2234" y="5024"/>
                </a:lnTo>
                <a:lnTo>
                  <a:pt x="2242" y="5019"/>
                </a:lnTo>
                <a:lnTo>
                  <a:pt x="2251" y="5017"/>
                </a:lnTo>
                <a:lnTo>
                  <a:pt x="2263" y="5016"/>
                </a:lnTo>
                <a:lnTo>
                  <a:pt x="2278" y="5017"/>
                </a:lnTo>
                <a:lnTo>
                  <a:pt x="2296" y="5021"/>
                </a:lnTo>
                <a:lnTo>
                  <a:pt x="2318" y="5027"/>
                </a:lnTo>
                <a:lnTo>
                  <a:pt x="2344" y="5037"/>
                </a:lnTo>
                <a:lnTo>
                  <a:pt x="2373" y="5047"/>
                </a:lnTo>
                <a:lnTo>
                  <a:pt x="2405" y="5058"/>
                </a:lnTo>
                <a:lnTo>
                  <a:pt x="2439" y="5069"/>
                </a:lnTo>
                <a:lnTo>
                  <a:pt x="2475" y="5080"/>
                </a:lnTo>
                <a:lnTo>
                  <a:pt x="2549" y="5099"/>
                </a:lnTo>
                <a:lnTo>
                  <a:pt x="2621" y="5117"/>
                </a:lnTo>
                <a:lnTo>
                  <a:pt x="2686" y="5132"/>
                </a:lnTo>
                <a:lnTo>
                  <a:pt x="2738" y="5144"/>
                </a:lnTo>
                <a:lnTo>
                  <a:pt x="2787" y="5154"/>
                </a:lnTo>
                <a:lnTo>
                  <a:pt x="2609" y="4682"/>
                </a:lnTo>
                <a:lnTo>
                  <a:pt x="2768" y="4744"/>
                </a:lnTo>
                <a:lnTo>
                  <a:pt x="2896" y="4794"/>
                </a:lnTo>
                <a:lnTo>
                  <a:pt x="2951" y="4815"/>
                </a:lnTo>
                <a:lnTo>
                  <a:pt x="2993" y="4829"/>
                </a:lnTo>
                <a:lnTo>
                  <a:pt x="3003" y="4832"/>
                </a:lnTo>
                <a:lnTo>
                  <a:pt x="3011" y="4833"/>
                </a:lnTo>
                <a:lnTo>
                  <a:pt x="3022" y="4835"/>
                </a:lnTo>
                <a:lnTo>
                  <a:pt x="3033" y="4835"/>
                </a:lnTo>
                <a:lnTo>
                  <a:pt x="3057" y="4832"/>
                </a:lnTo>
                <a:lnTo>
                  <a:pt x="3081" y="4828"/>
                </a:lnTo>
                <a:lnTo>
                  <a:pt x="3108" y="4822"/>
                </a:lnTo>
                <a:lnTo>
                  <a:pt x="3135" y="4814"/>
                </a:lnTo>
                <a:lnTo>
                  <a:pt x="3162" y="4805"/>
                </a:lnTo>
                <a:lnTo>
                  <a:pt x="3189" y="4796"/>
                </a:lnTo>
                <a:lnTo>
                  <a:pt x="3239" y="4776"/>
                </a:lnTo>
                <a:lnTo>
                  <a:pt x="3280" y="4759"/>
                </a:lnTo>
                <a:lnTo>
                  <a:pt x="3318" y="4741"/>
                </a:lnTo>
                <a:lnTo>
                  <a:pt x="3329" y="4731"/>
                </a:lnTo>
                <a:lnTo>
                  <a:pt x="3353" y="4704"/>
                </a:lnTo>
                <a:lnTo>
                  <a:pt x="3387" y="4666"/>
                </a:lnTo>
                <a:lnTo>
                  <a:pt x="3405" y="4645"/>
                </a:lnTo>
                <a:lnTo>
                  <a:pt x="3422" y="4623"/>
                </a:lnTo>
                <a:lnTo>
                  <a:pt x="3437" y="4601"/>
                </a:lnTo>
                <a:lnTo>
                  <a:pt x="3451" y="4580"/>
                </a:lnTo>
                <a:lnTo>
                  <a:pt x="3462" y="4559"/>
                </a:lnTo>
                <a:lnTo>
                  <a:pt x="3465" y="4551"/>
                </a:lnTo>
                <a:lnTo>
                  <a:pt x="3469" y="4542"/>
                </a:lnTo>
                <a:lnTo>
                  <a:pt x="3470" y="4533"/>
                </a:lnTo>
                <a:lnTo>
                  <a:pt x="3470" y="4526"/>
                </a:lnTo>
                <a:lnTo>
                  <a:pt x="3469" y="4520"/>
                </a:lnTo>
                <a:lnTo>
                  <a:pt x="3465" y="4515"/>
                </a:lnTo>
                <a:lnTo>
                  <a:pt x="3461" y="4511"/>
                </a:lnTo>
                <a:lnTo>
                  <a:pt x="3455" y="4508"/>
                </a:lnTo>
                <a:lnTo>
                  <a:pt x="3447" y="4505"/>
                </a:lnTo>
                <a:lnTo>
                  <a:pt x="3436" y="4504"/>
                </a:lnTo>
                <a:lnTo>
                  <a:pt x="3382" y="4505"/>
                </a:lnTo>
                <a:lnTo>
                  <a:pt x="3315" y="4508"/>
                </a:lnTo>
                <a:lnTo>
                  <a:pt x="3243" y="4510"/>
                </a:lnTo>
                <a:lnTo>
                  <a:pt x="3207" y="4509"/>
                </a:lnTo>
                <a:lnTo>
                  <a:pt x="3175" y="4509"/>
                </a:lnTo>
                <a:lnTo>
                  <a:pt x="3145" y="4507"/>
                </a:lnTo>
                <a:lnTo>
                  <a:pt x="3118" y="4503"/>
                </a:lnTo>
                <a:lnTo>
                  <a:pt x="3107" y="4501"/>
                </a:lnTo>
                <a:lnTo>
                  <a:pt x="3097" y="4499"/>
                </a:lnTo>
                <a:lnTo>
                  <a:pt x="3090" y="4496"/>
                </a:lnTo>
                <a:lnTo>
                  <a:pt x="3084" y="4493"/>
                </a:lnTo>
                <a:lnTo>
                  <a:pt x="3079" y="4488"/>
                </a:lnTo>
                <a:lnTo>
                  <a:pt x="3077" y="4484"/>
                </a:lnTo>
                <a:lnTo>
                  <a:pt x="3076" y="4479"/>
                </a:lnTo>
                <a:lnTo>
                  <a:pt x="3078" y="4473"/>
                </a:lnTo>
                <a:lnTo>
                  <a:pt x="3082" y="4468"/>
                </a:lnTo>
                <a:lnTo>
                  <a:pt x="3090" y="4460"/>
                </a:lnTo>
                <a:lnTo>
                  <a:pt x="3100" y="4454"/>
                </a:lnTo>
                <a:lnTo>
                  <a:pt x="3111" y="4445"/>
                </a:lnTo>
                <a:lnTo>
                  <a:pt x="3139" y="4430"/>
                </a:lnTo>
                <a:lnTo>
                  <a:pt x="3167" y="4416"/>
                </a:lnTo>
                <a:lnTo>
                  <a:pt x="3195" y="4403"/>
                </a:lnTo>
                <a:lnTo>
                  <a:pt x="3223" y="4391"/>
                </a:lnTo>
                <a:lnTo>
                  <a:pt x="3279" y="4371"/>
                </a:lnTo>
                <a:lnTo>
                  <a:pt x="3337" y="4349"/>
                </a:lnTo>
                <a:lnTo>
                  <a:pt x="3366" y="4338"/>
                </a:lnTo>
                <a:lnTo>
                  <a:pt x="3395" y="4326"/>
                </a:lnTo>
                <a:lnTo>
                  <a:pt x="3425" y="4312"/>
                </a:lnTo>
                <a:lnTo>
                  <a:pt x="3457" y="4296"/>
                </a:lnTo>
                <a:lnTo>
                  <a:pt x="3488" y="4279"/>
                </a:lnTo>
                <a:lnTo>
                  <a:pt x="3519" y="4258"/>
                </a:lnTo>
                <a:lnTo>
                  <a:pt x="3551" y="4235"/>
                </a:lnTo>
                <a:lnTo>
                  <a:pt x="3585" y="4210"/>
                </a:lnTo>
                <a:lnTo>
                  <a:pt x="3619" y="4181"/>
                </a:lnTo>
                <a:lnTo>
                  <a:pt x="3657" y="4152"/>
                </a:lnTo>
                <a:lnTo>
                  <a:pt x="3735" y="4092"/>
                </a:lnTo>
                <a:lnTo>
                  <a:pt x="3814" y="4033"/>
                </a:lnTo>
                <a:lnTo>
                  <a:pt x="3884" y="3981"/>
                </a:lnTo>
                <a:lnTo>
                  <a:pt x="3913" y="3957"/>
                </a:lnTo>
                <a:lnTo>
                  <a:pt x="3938" y="3935"/>
                </a:lnTo>
                <a:lnTo>
                  <a:pt x="3958" y="3917"/>
                </a:lnTo>
                <a:lnTo>
                  <a:pt x="3965" y="3909"/>
                </a:lnTo>
                <a:lnTo>
                  <a:pt x="3971" y="3902"/>
                </a:lnTo>
                <a:lnTo>
                  <a:pt x="3974" y="3896"/>
                </a:lnTo>
                <a:lnTo>
                  <a:pt x="3976" y="3890"/>
                </a:lnTo>
                <a:lnTo>
                  <a:pt x="3976" y="3887"/>
                </a:lnTo>
                <a:lnTo>
                  <a:pt x="3973" y="3884"/>
                </a:lnTo>
                <a:lnTo>
                  <a:pt x="3969" y="3882"/>
                </a:lnTo>
                <a:lnTo>
                  <a:pt x="3961" y="3882"/>
                </a:lnTo>
                <a:lnTo>
                  <a:pt x="3951" y="3883"/>
                </a:lnTo>
                <a:lnTo>
                  <a:pt x="3938" y="3884"/>
                </a:lnTo>
                <a:lnTo>
                  <a:pt x="3909" y="3889"/>
                </a:lnTo>
                <a:lnTo>
                  <a:pt x="3876" y="3895"/>
                </a:lnTo>
                <a:lnTo>
                  <a:pt x="3841" y="3898"/>
                </a:lnTo>
                <a:lnTo>
                  <a:pt x="3803" y="3901"/>
                </a:lnTo>
                <a:lnTo>
                  <a:pt x="3724" y="3906"/>
                </a:lnTo>
                <a:lnTo>
                  <a:pt x="3647" y="3910"/>
                </a:lnTo>
                <a:lnTo>
                  <a:pt x="3577" y="3912"/>
                </a:lnTo>
                <a:lnTo>
                  <a:pt x="3519" y="3913"/>
                </a:lnTo>
                <a:lnTo>
                  <a:pt x="3466" y="3914"/>
                </a:lnTo>
                <a:lnTo>
                  <a:pt x="3525" y="3618"/>
                </a:lnTo>
                <a:lnTo>
                  <a:pt x="3501" y="3643"/>
                </a:lnTo>
                <a:lnTo>
                  <a:pt x="3436" y="3703"/>
                </a:lnTo>
                <a:lnTo>
                  <a:pt x="3395" y="3741"/>
                </a:lnTo>
                <a:lnTo>
                  <a:pt x="3351" y="3781"/>
                </a:lnTo>
                <a:lnTo>
                  <a:pt x="3305" y="3819"/>
                </a:lnTo>
                <a:lnTo>
                  <a:pt x="3259" y="3855"/>
                </a:lnTo>
                <a:lnTo>
                  <a:pt x="3248" y="3862"/>
                </a:lnTo>
                <a:lnTo>
                  <a:pt x="3235" y="3869"/>
                </a:lnTo>
                <a:lnTo>
                  <a:pt x="3222" y="3874"/>
                </a:lnTo>
                <a:lnTo>
                  <a:pt x="3209" y="3878"/>
                </a:lnTo>
                <a:lnTo>
                  <a:pt x="3194" y="3883"/>
                </a:lnTo>
                <a:lnTo>
                  <a:pt x="3180" y="3885"/>
                </a:lnTo>
                <a:lnTo>
                  <a:pt x="3165" y="3887"/>
                </a:lnTo>
                <a:lnTo>
                  <a:pt x="3149" y="3887"/>
                </a:lnTo>
                <a:lnTo>
                  <a:pt x="3134" y="3888"/>
                </a:lnTo>
                <a:lnTo>
                  <a:pt x="3118" y="3887"/>
                </a:lnTo>
                <a:lnTo>
                  <a:pt x="3086" y="3884"/>
                </a:lnTo>
                <a:lnTo>
                  <a:pt x="3054" y="3880"/>
                </a:lnTo>
                <a:lnTo>
                  <a:pt x="3023" y="3873"/>
                </a:lnTo>
                <a:lnTo>
                  <a:pt x="2993" y="3866"/>
                </a:lnTo>
                <a:lnTo>
                  <a:pt x="2966" y="3858"/>
                </a:lnTo>
                <a:lnTo>
                  <a:pt x="2940" y="3849"/>
                </a:lnTo>
                <a:lnTo>
                  <a:pt x="2919" y="3842"/>
                </a:lnTo>
                <a:lnTo>
                  <a:pt x="2887" y="3830"/>
                </a:lnTo>
                <a:lnTo>
                  <a:pt x="2876" y="3826"/>
                </a:lnTo>
                <a:lnTo>
                  <a:pt x="3466" y="3441"/>
                </a:lnTo>
                <a:lnTo>
                  <a:pt x="2876" y="3559"/>
                </a:lnTo>
                <a:lnTo>
                  <a:pt x="3111" y="3028"/>
                </a:lnTo>
                <a:lnTo>
                  <a:pt x="3113" y="3014"/>
                </a:lnTo>
                <a:lnTo>
                  <a:pt x="3115" y="2978"/>
                </a:lnTo>
                <a:lnTo>
                  <a:pt x="3115" y="2956"/>
                </a:lnTo>
                <a:lnTo>
                  <a:pt x="3115" y="2931"/>
                </a:lnTo>
                <a:lnTo>
                  <a:pt x="3114" y="2905"/>
                </a:lnTo>
                <a:lnTo>
                  <a:pt x="3111" y="2880"/>
                </a:lnTo>
                <a:lnTo>
                  <a:pt x="3108" y="2856"/>
                </a:lnTo>
                <a:lnTo>
                  <a:pt x="3103" y="2834"/>
                </a:lnTo>
                <a:lnTo>
                  <a:pt x="3100" y="2825"/>
                </a:lnTo>
                <a:lnTo>
                  <a:pt x="3096" y="2817"/>
                </a:lnTo>
                <a:lnTo>
                  <a:pt x="3092" y="2809"/>
                </a:lnTo>
                <a:lnTo>
                  <a:pt x="3087" y="2803"/>
                </a:lnTo>
                <a:lnTo>
                  <a:pt x="3081" y="2799"/>
                </a:lnTo>
                <a:lnTo>
                  <a:pt x="3075" y="2797"/>
                </a:lnTo>
                <a:lnTo>
                  <a:pt x="3068" y="2795"/>
                </a:lnTo>
                <a:lnTo>
                  <a:pt x="3061" y="2795"/>
                </a:lnTo>
                <a:lnTo>
                  <a:pt x="3052" y="2799"/>
                </a:lnTo>
                <a:lnTo>
                  <a:pt x="3044" y="2804"/>
                </a:lnTo>
                <a:lnTo>
                  <a:pt x="3034" y="2812"/>
                </a:lnTo>
                <a:lnTo>
                  <a:pt x="3023" y="2821"/>
                </a:lnTo>
                <a:lnTo>
                  <a:pt x="2978" y="2866"/>
                </a:lnTo>
                <a:lnTo>
                  <a:pt x="2931" y="2913"/>
                </a:lnTo>
                <a:lnTo>
                  <a:pt x="2882" y="2957"/>
                </a:lnTo>
                <a:lnTo>
                  <a:pt x="2859" y="2978"/>
                </a:lnTo>
                <a:lnTo>
                  <a:pt x="2835" y="2998"/>
                </a:lnTo>
                <a:lnTo>
                  <a:pt x="2811" y="3017"/>
                </a:lnTo>
                <a:lnTo>
                  <a:pt x="2789" y="3034"/>
                </a:lnTo>
                <a:lnTo>
                  <a:pt x="2766" y="3049"/>
                </a:lnTo>
                <a:lnTo>
                  <a:pt x="2745" y="3062"/>
                </a:lnTo>
                <a:lnTo>
                  <a:pt x="2724" y="3072"/>
                </a:lnTo>
                <a:lnTo>
                  <a:pt x="2705" y="3080"/>
                </a:lnTo>
                <a:lnTo>
                  <a:pt x="2695" y="3083"/>
                </a:lnTo>
                <a:lnTo>
                  <a:pt x="2686" y="3085"/>
                </a:lnTo>
                <a:lnTo>
                  <a:pt x="2677" y="3086"/>
                </a:lnTo>
                <a:lnTo>
                  <a:pt x="2668" y="3087"/>
                </a:lnTo>
                <a:lnTo>
                  <a:pt x="2629" y="3087"/>
                </a:lnTo>
                <a:lnTo>
                  <a:pt x="2577" y="3086"/>
                </a:lnTo>
                <a:lnTo>
                  <a:pt x="2522" y="3084"/>
                </a:lnTo>
                <a:lnTo>
                  <a:pt x="2495" y="3082"/>
                </a:lnTo>
                <a:lnTo>
                  <a:pt x="2469" y="3079"/>
                </a:lnTo>
                <a:lnTo>
                  <a:pt x="2446" y="3076"/>
                </a:lnTo>
                <a:lnTo>
                  <a:pt x="2424" y="3072"/>
                </a:lnTo>
                <a:lnTo>
                  <a:pt x="2407" y="3068"/>
                </a:lnTo>
                <a:lnTo>
                  <a:pt x="2401" y="3064"/>
                </a:lnTo>
                <a:lnTo>
                  <a:pt x="2394" y="3062"/>
                </a:lnTo>
                <a:lnTo>
                  <a:pt x="2390" y="3059"/>
                </a:lnTo>
                <a:lnTo>
                  <a:pt x="2387" y="3055"/>
                </a:lnTo>
                <a:lnTo>
                  <a:pt x="2386" y="3051"/>
                </a:lnTo>
                <a:lnTo>
                  <a:pt x="2386" y="3047"/>
                </a:lnTo>
                <a:lnTo>
                  <a:pt x="2387" y="3043"/>
                </a:lnTo>
                <a:lnTo>
                  <a:pt x="2390" y="3039"/>
                </a:lnTo>
                <a:lnTo>
                  <a:pt x="2395" y="3033"/>
                </a:lnTo>
                <a:lnTo>
                  <a:pt x="2403" y="3028"/>
                </a:lnTo>
                <a:lnTo>
                  <a:pt x="2420" y="3017"/>
                </a:lnTo>
                <a:lnTo>
                  <a:pt x="2439" y="3005"/>
                </a:lnTo>
                <a:lnTo>
                  <a:pt x="2482" y="2982"/>
                </a:lnTo>
                <a:lnTo>
                  <a:pt x="2506" y="2968"/>
                </a:lnTo>
                <a:lnTo>
                  <a:pt x="2529" y="2954"/>
                </a:lnTo>
                <a:lnTo>
                  <a:pt x="2552" y="2937"/>
                </a:lnTo>
                <a:lnTo>
                  <a:pt x="2576" y="2920"/>
                </a:lnTo>
                <a:lnTo>
                  <a:pt x="2600" y="2902"/>
                </a:lnTo>
                <a:lnTo>
                  <a:pt x="2622" y="2880"/>
                </a:lnTo>
                <a:lnTo>
                  <a:pt x="2644" y="2858"/>
                </a:lnTo>
                <a:lnTo>
                  <a:pt x="2654" y="2845"/>
                </a:lnTo>
                <a:lnTo>
                  <a:pt x="2664" y="2832"/>
                </a:lnTo>
                <a:lnTo>
                  <a:pt x="2674" y="2819"/>
                </a:lnTo>
                <a:lnTo>
                  <a:pt x="2683" y="2804"/>
                </a:lnTo>
                <a:lnTo>
                  <a:pt x="2692" y="2789"/>
                </a:lnTo>
                <a:lnTo>
                  <a:pt x="2701" y="2774"/>
                </a:lnTo>
                <a:lnTo>
                  <a:pt x="2708" y="2757"/>
                </a:lnTo>
                <a:lnTo>
                  <a:pt x="2716" y="2740"/>
                </a:lnTo>
                <a:lnTo>
                  <a:pt x="2722" y="2721"/>
                </a:lnTo>
                <a:lnTo>
                  <a:pt x="2728" y="2703"/>
                </a:lnTo>
                <a:lnTo>
                  <a:pt x="2787" y="2495"/>
                </a:lnTo>
                <a:lnTo>
                  <a:pt x="3023" y="2260"/>
                </a:lnTo>
                <a:lnTo>
                  <a:pt x="2758" y="2142"/>
                </a:lnTo>
                <a:lnTo>
                  <a:pt x="3023" y="1994"/>
                </a:lnTo>
                <a:lnTo>
                  <a:pt x="2905" y="1876"/>
                </a:lnTo>
                <a:lnTo>
                  <a:pt x="3082" y="1699"/>
                </a:lnTo>
                <a:lnTo>
                  <a:pt x="2817" y="1639"/>
                </a:lnTo>
                <a:lnTo>
                  <a:pt x="2993" y="1255"/>
                </a:lnTo>
                <a:lnTo>
                  <a:pt x="2609" y="1580"/>
                </a:lnTo>
                <a:lnTo>
                  <a:pt x="2699" y="1344"/>
                </a:lnTo>
                <a:lnTo>
                  <a:pt x="2285" y="1668"/>
                </a:lnTo>
                <a:lnTo>
                  <a:pt x="2137" y="1551"/>
                </a:lnTo>
                <a:lnTo>
                  <a:pt x="2137" y="1485"/>
                </a:lnTo>
                <a:lnTo>
                  <a:pt x="2136" y="1416"/>
                </a:lnTo>
                <a:lnTo>
                  <a:pt x="2134" y="1333"/>
                </a:lnTo>
                <a:lnTo>
                  <a:pt x="2130" y="1247"/>
                </a:lnTo>
                <a:lnTo>
                  <a:pt x="2128" y="1204"/>
                </a:lnTo>
                <a:lnTo>
                  <a:pt x="2124" y="1164"/>
                </a:lnTo>
                <a:lnTo>
                  <a:pt x="2121" y="1128"/>
                </a:lnTo>
                <a:lnTo>
                  <a:pt x="2118" y="1095"/>
                </a:lnTo>
                <a:lnTo>
                  <a:pt x="2112" y="1068"/>
                </a:lnTo>
                <a:lnTo>
                  <a:pt x="2107" y="1049"/>
                </a:lnTo>
                <a:lnTo>
                  <a:pt x="2101" y="1031"/>
                </a:lnTo>
                <a:lnTo>
                  <a:pt x="2091" y="1010"/>
                </a:lnTo>
                <a:lnTo>
                  <a:pt x="2080" y="989"/>
                </a:lnTo>
                <a:lnTo>
                  <a:pt x="2067" y="965"/>
                </a:lnTo>
                <a:lnTo>
                  <a:pt x="2038" y="917"/>
                </a:lnTo>
                <a:lnTo>
                  <a:pt x="2008" y="867"/>
                </a:lnTo>
                <a:lnTo>
                  <a:pt x="1979" y="823"/>
                </a:lnTo>
                <a:lnTo>
                  <a:pt x="1954" y="787"/>
                </a:lnTo>
                <a:lnTo>
                  <a:pt x="1931" y="753"/>
                </a:lnTo>
                <a:lnTo>
                  <a:pt x="2048" y="547"/>
                </a:lnTo>
                <a:lnTo>
                  <a:pt x="1841" y="547"/>
                </a:lnTo>
                <a:lnTo>
                  <a:pt x="1836" y="447"/>
                </a:lnTo>
                <a:lnTo>
                  <a:pt x="1829" y="347"/>
                </a:lnTo>
                <a:lnTo>
                  <a:pt x="1824" y="292"/>
                </a:lnTo>
                <a:lnTo>
                  <a:pt x="1819" y="236"/>
                </a:lnTo>
                <a:lnTo>
                  <a:pt x="1814" y="182"/>
                </a:lnTo>
                <a:lnTo>
                  <a:pt x="1807" y="131"/>
                </a:lnTo>
                <a:lnTo>
                  <a:pt x="1800" y="85"/>
                </a:lnTo>
                <a:lnTo>
                  <a:pt x="1792" y="48"/>
                </a:lnTo>
                <a:lnTo>
                  <a:pt x="1788" y="33"/>
                </a:lnTo>
                <a:lnTo>
                  <a:pt x="1783" y="20"/>
                </a:lnTo>
                <a:lnTo>
                  <a:pt x="1778" y="10"/>
                </a:lnTo>
                <a:lnTo>
                  <a:pt x="1774" y="4"/>
                </a:lnTo>
                <a:lnTo>
                  <a:pt x="1772" y="2"/>
                </a:lnTo>
                <a:lnTo>
                  <a:pt x="1768" y="0"/>
                </a:lnTo>
                <a:lnTo>
                  <a:pt x="1766" y="0"/>
                </a:lnTo>
                <a:lnTo>
                  <a:pt x="1764" y="2"/>
                </a:lnTo>
                <a:lnTo>
                  <a:pt x="1761" y="3"/>
                </a:lnTo>
                <a:lnTo>
                  <a:pt x="1759" y="6"/>
                </a:lnTo>
                <a:lnTo>
                  <a:pt x="1753" y="14"/>
                </a:lnTo>
                <a:lnTo>
                  <a:pt x="1747" y="26"/>
                </a:lnTo>
                <a:lnTo>
                  <a:pt x="1743" y="40"/>
                </a:lnTo>
                <a:lnTo>
                  <a:pt x="1732" y="73"/>
                </a:lnTo>
                <a:lnTo>
                  <a:pt x="1723" y="110"/>
                </a:lnTo>
                <a:lnTo>
                  <a:pt x="1715" y="152"/>
                </a:lnTo>
                <a:lnTo>
                  <a:pt x="1706" y="197"/>
                </a:lnTo>
                <a:lnTo>
                  <a:pt x="1698" y="245"/>
                </a:lnTo>
                <a:lnTo>
                  <a:pt x="1692" y="292"/>
                </a:lnTo>
                <a:lnTo>
                  <a:pt x="1687" y="339"/>
                </a:lnTo>
                <a:lnTo>
                  <a:pt x="1677" y="430"/>
                </a:lnTo>
                <a:lnTo>
                  <a:pt x="1669" y="505"/>
                </a:lnTo>
                <a:lnTo>
                  <a:pt x="1664" y="576"/>
                </a:lnTo>
                <a:lnTo>
                  <a:pt x="1632" y="545"/>
                </a:lnTo>
                <a:lnTo>
                  <a:pt x="1600" y="516"/>
                </a:lnTo>
                <a:lnTo>
                  <a:pt x="1580" y="499"/>
                </a:lnTo>
                <a:lnTo>
                  <a:pt x="1561" y="483"/>
                </a:lnTo>
                <a:lnTo>
                  <a:pt x="1541" y="469"/>
                </a:lnTo>
                <a:lnTo>
                  <a:pt x="1523" y="456"/>
                </a:lnTo>
                <a:lnTo>
                  <a:pt x="1506" y="446"/>
                </a:lnTo>
                <a:lnTo>
                  <a:pt x="1490" y="439"/>
                </a:lnTo>
                <a:lnTo>
                  <a:pt x="1483" y="437"/>
                </a:lnTo>
                <a:lnTo>
                  <a:pt x="1477" y="436"/>
                </a:lnTo>
                <a:lnTo>
                  <a:pt x="1472" y="436"/>
                </a:lnTo>
                <a:lnTo>
                  <a:pt x="1467" y="437"/>
                </a:lnTo>
                <a:lnTo>
                  <a:pt x="1463" y="440"/>
                </a:lnTo>
                <a:lnTo>
                  <a:pt x="1460" y="445"/>
                </a:lnTo>
                <a:lnTo>
                  <a:pt x="1459" y="450"/>
                </a:lnTo>
                <a:lnTo>
                  <a:pt x="1458" y="458"/>
                </a:lnTo>
                <a:lnTo>
                  <a:pt x="1459" y="466"/>
                </a:lnTo>
                <a:lnTo>
                  <a:pt x="1460" y="477"/>
                </a:lnTo>
                <a:lnTo>
                  <a:pt x="1464" y="498"/>
                </a:lnTo>
                <a:lnTo>
                  <a:pt x="1472" y="523"/>
                </a:lnTo>
                <a:lnTo>
                  <a:pt x="1481" y="551"/>
                </a:lnTo>
                <a:lnTo>
                  <a:pt x="1492" y="579"/>
                </a:lnTo>
                <a:lnTo>
                  <a:pt x="1505" y="609"/>
                </a:lnTo>
                <a:lnTo>
                  <a:pt x="1532" y="668"/>
                </a:lnTo>
                <a:lnTo>
                  <a:pt x="1559" y="723"/>
                </a:lnTo>
                <a:lnTo>
                  <a:pt x="1582" y="769"/>
                </a:lnTo>
                <a:lnTo>
                  <a:pt x="1605" y="812"/>
                </a:lnTo>
                <a:lnTo>
                  <a:pt x="1568" y="777"/>
                </a:lnTo>
                <a:lnTo>
                  <a:pt x="1531" y="742"/>
                </a:lnTo>
                <a:lnTo>
                  <a:pt x="1509" y="723"/>
                </a:lnTo>
                <a:lnTo>
                  <a:pt x="1488" y="705"/>
                </a:lnTo>
                <a:lnTo>
                  <a:pt x="1465" y="688"/>
                </a:lnTo>
                <a:lnTo>
                  <a:pt x="1444" y="673"/>
                </a:lnTo>
                <a:lnTo>
                  <a:pt x="1424" y="660"/>
                </a:lnTo>
                <a:lnTo>
                  <a:pt x="1406" y="650"/>
                </a:lnTo>
                <a:lnTo>
                  <a:pt x="1398" y="647"/>
                </a:lnTo>
                <a:lnTo>
                  <a:pt x="1391" y="646"/>
                </a:lnTo>
                <a:lnTo>
                  <a:pt x="1384" y="645"/>
                </a:lnTo>
                <a:lnTo>
                  <a:pt x="1379" y="646"/>
                </a:lnTo>
                <a:lnTo>
                  <a:pt x="1375" y="648"/>
                </a:lnTo>
                <a:lnTo>
                  <a:pt x="1372" y="652"/>
                </a:lnTo>
                <a:lnTo>
                  <a:pt x="1369" y="658"/>
                </a:lnTo>
                <a:lnTo>
                  <a:pt x="1369" y="665"/>
                </a:lnTo>
                <a:lnTo>
                  <a:pt x="1369" y="674"/>
                </a:lnTo>
                <a:lnTo>
                  <a:pt x="1372" y="683"/>
                </a:lnTo>
                <a:lnTo>
                  <a:pt x="1375" y="694"/>
                </a:lnTo>
                <a:lnTo>
                  <a:pt x="1378" y="707"/>
                </a:lnTo>
                <a:lnTo>
                  <a:pt x="1388" y="733"/>
                </a:lnTo>
                <a:lnTo>
                  <a:pt x="1402" y="762"/>
                </a:lnTo>
                <a:lnTo>
                  <a:pt x="1417" y="793"/>
                </a:lnTo>
                <a:lnTo>
                  <a:pt x="1435" y="825"/>
                </a:lnTo>
                <a:lnTo>
                  <a:pt x="1453" y="858"/>
                </a:lnTo>
                <a:lnTo>
                  <a:pt x="1473" y="890"/>
                </a:lnTo>
                <a:lnTo>
                  <a:pt x="1510" y="950"/>
                </a:lnTo>
                <a:lnTo>
                  <a:pt x="1544" y="1001"/>
                </a:lnTo>
                <a:lnTo>
                  <a:pt x="1576" y="1049"/>
                </a:lnTo>
                <a:lnTo>
                  <a:pt x="1517" y="1344"/>
                </a:lnTo>
                <a:lnTo>
                  <a:pt x="1251" y="812"/>
                </a:lnTo>
                <a:lnTo>
                  <a:pt x="1369" y="1374"/>
                </a:lnTo>
                <a:lnTo>
                  <a:pt x="1015" y="1255"/>
                </a:lnTo>
                <a:lnTo>
                  <a:pt x="1221" y="1492"/>
                </a:lnTo>
                <a:lnTo>
                  <a:pt x="1219" y="1496"/>
                </a:lnTo>
                <a:lnTo>
                  <a:pt x="1210" y="1509"/>
                </a:lnTo>
                <a:lnTo>
                  <a:pt x="1204" y="1518"/>
                </a:lnTo>
                <a:lnTo>
                  <a:pt x="1195" y="1528"/>
                </a:lnTo>
                <a:lnTo>
                  <a:pt x="1185" y="1537"/>
                </a:lnTo>
                <a:lnTo>
                  <a:pt x="1174" y="1547"/>
                </a:lnTo>
                <a:lnTo>
                  <a:pt x="1160" y="1557"/>
                </a:lnTo>
                <a:lnTo>
                  <a:pt x="1145" y="1565"/>
                </a:lnTo>
                <a:lnTo>
                  <a:pt x="1128" y="1573"/>
                </a:lnTo>
                <a:lnTo>
                  <a:pt x="1109" y="1579"/>
                </a:lnTo>
                <a:lnTo>
                  <a:pt x="1089" y="1583"/>
                </a:lnTo>
                <a:lnTo>
                  <a:pt x="1078" y="1585"/>
                </a:lnTo>
                <a:lnTo>
                  <a:pt x="1066" y="1585"/>
                </a:lnTo>
                <a:lnTo>
                  <a:pt x="1054" y="1585"/>
                </a:lnTo>
                <a:lnTo>
                  <a:pt x="1041" y="1585"/>
                </a:lnTo>
                <a:lnTo>
                  <a:pt x="1028" y="1582"/>
                </a:lnTo>
                <a:lnTo>
                  <a:pt x="1015" y="1580"/>
                </a:lnTo>
                <a:lnTo>
                  <a:pt x="1003" y="1578"/>
                </a:lnTo>
                <a:lnTo>
                  <a:pt x="993" y="1578"/>
                </a:lnTo>
                <a:lnTo>
                  <a:pt x="985" y="1580"/>
                </a:lnTo>
                <a:lnTo>
                  <a:pt x="983" y="1581"/>
                </a:lnTo>
                <a:lnTo>
                  <a:pt x="981" y="1583"/>
                </a:lnTo>
                <a:lnTo>
                  <a:pt x="980" y="1586"/>
                </a:lnTo>
                <a:lnTo>
                  <a:pt x="979" y="1588"/>
                </a:lnTo>
                <a:lnTo>
                  <a:pt x="979" y="1594"/>
                </a:lnTo>
                <a:lnTo>
                  <a:pt x="981" y="1601"/>
                </a:lnTo>
                <a:lnTo>
                  <a:pt x="984" y="1609"/>
                </a:lnTo>
                <a:lnTo>
                  <a:pt x="990" y="1619"/>
                </a:lnTo>
                <a:lnTo>
                  <a:pt x="997" y="1629"/>
                </a:lnTo>
                <a:lnTo>
                  <a:pt x="1016" y="1651"/>
                </a:lnTo>
                <a:lnTo>
                  <a:pt x="1037" y="1676"/>
                </a:lnTo>
                <a:lnTo>
                  <a:pt x="1063" y="1702"/>
                </a:lnTo>
                <a:lnTo>
                  <a:pt x="1090" y="1729"/>
                </a:lnTo>
                <a:lnTo>
                  <a:pt x="1117" y="1754"/>
                </a:lnTo>
                <a:lnTo>
                  <a:pt x="1168" y="1801"/>
                </a:lnTo>
                <a:lnTo>
                  <a:pt x="1207" y="1833"/>
                </a:lnTo>
                <a:lnTo>
                  <a:pt x="1221" y="1846"/>
                </a:lnTo>
                <a:lnTo>
                  <a:pt x="1244" y="1891"/>
                </a:lnTo>
                <a:lnTo>
                  <a:pt x="1264" y="1936"/>
                </a:lnTo>
                <a:lnTo>
                  <a:pt x="1284" y="1987"/>
                </a:lnTo>
                <a:lnTo>
                  <a:pt x="1293" y="2010"/>
                </a:lnTo>
                <a:lnTo>
                  <a:pt x="1301" y="2034"/>
                </a:lnTo>
                <a:lnTo>
                  <a:pt x="1306" y="2053"/>
                </a:lnTo>
                <a:lnTo>
                  <a:pt x="1308" y="2071"/>
                </a:lnTo>
                <a:lnTo>
                  <a:pt x="1309" y="2077"/>
                </a:lnTo>
                <a:lnTo>
                  <a:pt x="1308" y="2082"/>
                </a:lnTo>
                <a:lnTo>
                  <a:pt x="1306" y="2087"/>
                </a:lnTo>
                <a:lnTo>
                  <a:pt x="1304" y="2089"/>
                </a:lnTo>
                <a:lnTo>
                  <a:pt x="1299" y="2090"/>
                </a:lnTo>
                <a:lnTo>
                  <a:pt x="1294" y="2090"/>
                </a:lnTo>
                <a:lnTo>
                  <a:pt x="1288" y="2087"/>
                </a:lnTo>
                <a:lnTo>
                  <a:pt x="1280" y="2082"/>
                </a:lnTo>
                <a:lnTo>
                  <a:pt x="1231" y="2050"/>
                </a:lnTo>
                <a:lnTo>
                  <a:pt x="1154" y="2002"/>
                </a:lnTo>
                <a:lnTo>
                  <a:pt x="1059" y="1943"/>
                </a:lnTo>
                <a:lnTo>
                  <a:pt x="955" y="1879"/>
                </a:lnTo>
                <a:lnTo>
                  <a:pt x="852" y="1817"/>
                </a:lnTo>
                <a:lnTo>
                  <a:pt x="757" y="1763"/>
                </a:lnTo>
                <a:lnTo>
                  <a:pt x="716" y="1739"/>
                </a:lnTo>
                <a:lnTo>
                  <a:pt x="680" y="1721"/>
                </a:lnTo>
                <a:lnTo>
                  <a:pt x="651" y="1707"/>
                </a:lnTo>
                <a:lnTo>
                  <a:pt x="631" y="1699"/>
                </a:lnTo>
                <a:lnTo>
                  <a:pt x="623" y="1696"/>
                </a:lnTo>
                <a:lnTo>
                  <a:pt x="617" y="1696"/>
                </a:lnTo>
                <a:lnTo>
                  <a:pt x="611" y="1699"/>
                </a:lnTo>
                <a:lnTo>
                  <a:pt x="608" y="1702"/>
                </a:lnTo>
                <a:lnTo>
                  <a:pt x="605" y="1706"/>
                </a:lnTo>
                <a:lnTo>
                  <a:pt x="604" y="1713"/>
                </a:lnTo>
                <a:lnTo>
                  <a:pt x="603" y="1720"/>
                </a:lnTo>
                <a:lnTo>
                  <a:pt x="603" y="1730"/>
                </a:lnTo>
                <a:lnTo>
                  <a:pt x="604" y="1739"/>
                </a:lnTo>
                <a:lnTo>
                  <a:pt x="606" y="1750"/>
                </a:lnTo>
                <a:lnTo>
                  <a:pt x="612" y="1776"/>
                </a:lnTo>
                <a:lnTo>
                  <a:pt x="620" y="1804"/>
                </a:lnTo>
                <a:lnTo>
                  <a:pt x="631" y="1835"/>
                </a:lnTo>
                <a:lnTo>
                  <a:pt x="655" y="1901"/>
                </a:lnTo>
                <a:lnTo>
                  <a:pt x="680" y="1968"/>
                </a:lnTo>
                <a:lnTo>
                  <a:pt x="704" y="2031"/>
                </a:lnTo>
                <a:lnTo>
                  <a:pt x="712" y="2059"/>
                </a:lnTo>
                <a:lnTo>
                  <a:pt x="719" y="2082"/>
                </a:lnTo>
                <a:lnTo>
                  <a:pt x="723" y="2101"/>
                </a:lnTo>
                <a:lnTo>
                  <a:pt x="724" y="2107"/>
                </a:lnTo>
                <a:lnTo>
                  <a:pt x="724" y="2112"/>
                </a:lnTo>
                <a:lnTo>
                  <a:pt x="723" y="2115"/>
                </a:lnTo>
                <a:lnTo>
                  <a:pt x="721" y="2116"/>
                </a:lnTo>
                <a:lnTo>
                  <a:pt x="719" y="2116"/>
                </a:lnTo>
                <a:lnTo>
                  <a:pt x="717" y="2115"/>
                </a:lnTo>
                <a:lnTo>
                  <a:pt x="709" y="2109"/>
                </a:lnTo>
                <a:lnTo>
                  <a:pt x="699" y="2100"/>
                </a:lnTo>
                <a:lnTo>
                  <a:pt x="675" y="2075"/>
                </a:lnTo>
                <a:lnTo>
                  <a:pt x="661" y="2061"/>
                </a:lnTo>
                <a:lnTo>
                  <a:pt x="645" y="2047"/>
                </a:lnTo>
                <a:lnTo>
                  <a:pt x="628" y="2035"/>
                </a:lnTo>
                <a:lnTo>
                  <a:pt x="620" y="2029"/>
                </a:lnTo>
                <a:lnTo>
                  <a:pt x="611" y="2024"/>
                </a:lnTo>
                <a:lnTo>
                  <a:pt x="603" y="2020"/>
                </a:lnTo>
                <a:lnTo>
                  <a:pt x="594" y="2017"/>
                </a:lnTo>
                <a:lnTo>
                  <a:pt x="585" y="2015"/>
                </a:lnTo>
                <a:lnTo>
                  <a:pt x="576" y="2014"/>
                </a:lnTo>
                <a:lnTo>
                  <a:pt x="567" y="2014"/>
                </a:lnTo>
                <a:lnTo>
                  <a:pt x="559" y="2016"/>
                </a:lnTo>
                <a:lnTo>
                  <a:pt x="550" y="2019"/>
                </a:lnTo>
                <a:lnTo>
                  <a:pt x="542" y="2023"/>
                </a:lnTo>
                <a:lnTo>
                  <a:pt x="534" y="2030"/>
                </a:lnTo>
                <a:lnTo>
                  <a:pt x="526" y="2036"/>
                </a:lnTo>
                <a:lnTo>
                  <a:pt x="520" y="2044"/>
                </a:lnTo>
                <a:lnTo>
                  <a:pt x="514" y="2052"/>
                </a:lnTo>
                <a:lnTo>
                  <a:pt x="509" y="2061"/>
                </a:lnTo>
                <a:lnTo>
                  <a:pt x="505" y="2071"/>
                </a:lnTo>
                <a:lnTo>
                  <a:pt x="500" y="2080"/>
                </a:lnTo>
                <a:lnTo>
                  <a:pt x="497" y="2091"/>
                </a:lnTo>
                <a:lnTo>
                  <a:pt x="495" y="2102"/>
                </a:lnTo>
                <a:lnTo>
                  <a:pt x="493" y="2114"/>
                </a:lnTo>
                <a:lnTo>
                  <a:pt x="491" y="2125"/>
                </a:lnTo>
                <a:lnTo>
                  <a:pt x="491" y="2138"/>
                </a:lnTo>
                <a:lnTo>
                  <a:pt x="491" y="2163"/>
                </a:lnTo>
                <a:lnTo>
                  <a:pt x="494" y="2190"/>
                </a:lnTo>
                <a:lnTo>
                  <a:pt x="499" y="2216"/>
                </a:lnTo>
                <a:lnTo>
                  <a:pt x="507" y="2243"/>
                </a:lnTo>
                <a:lnTo>
                  <a:pt x="518" y="2269"/>
                </a:lnTo>
                <a:lnTo>
                  <a:pt x="530" y="2293"/>
                </a:lnTo>
                <a:lnTo>
                  <a:pt x="537" y="2305"/>
                </a:lnTo>
                <a:lnTo>
                  <a:pt x="545" y="2317"/>
                </a:lnTo>
                <a:lnTo>
                  <a:pt x="552" y="2329"/>
                </a:lnTo>
                <a:lnTo>
                  <a:pt x="561" y="2340"/>
                </a:lnTo>
                <a:lnTo>
                  <a:pt x="570" y="2350"/>
                </a:lnTo>
                <a:lnTo>
                  <a:pt x="580" y="2360"/>
                </a:lnTo>
                <a:lnTo>
                  <a:pt x="590" y="2370"/>
                </a:lnTo>
                <a:lnTo>
                  <a:pt x="602" y="2378"/>
                </a:lnTo>
                <a:lnTo>
                  <a:pt x="649" y="2415"/>
                </a:lnTo>
                <a:lnTo>
                  <a:pt x="702" y="2457"/>
                </a:lnTo>
                <a:lnTo>
                  <a:pt x="808" y="2544"/>
                </a:lnTo>
                <a:lnTo>
                  <a:pt x="892" y="2615"/>
                </a:lnTo>
                <a:lnTo>
                  <a:pt x="926" y="2644"/>
                </a:lnTo>
                <a:lnTo>
                  <a:pt x="1045" y="3028"/>
                </a:lnTo>
                <a:lnTo>
                  <a:pt x="661" y="2762"/>
                </a:lnTo>
                <a:lnTo>
                  <a:pt x="867" y="3087"/>
                </a:lnTo>
                <a:lnTo>
                  <a:pt x="778" y="3293"/>
                </a:lnTo>
                <a:lnTo>
                  <a:pt x="512" y="2880"/>
                </a:lnTo>
                <a:lnTo>
                  <a:pt x="365" y="2495"/>
                </a:lnTo>
                <a:lnTo>
                  <a:pt x="306" y="2969"/>
                </a:lnTo>
                <a:lnTo>
                  <a:pt x="10" y="2821"/>
                </a:lnTo>
                <a:lnTo>
                  <a:pt x="247" y="3146"/>
                </a:lnTo>
                <a:lnTo>
                  <a:pt x="40" y="3234"/>
                </a:lnTo>
                <a:lnTo>
                  <a:pt x="335" y="3441"/>
                </a:lnTo>
                <a:lnTo>
                  <a:pt x="99" y="3589"/>
                </a:lnTo>
                <a:lnTo>
                  <a:pt x="453" y="3677"/>
                </a:lnTo>
                <a:lnTo>
                  <a:pt x="631" y="3826"/>
                </a:lnTo>
                <a:lnTo>
                  <a:pt x="749" y="4032"/>
                </a:lnTo>
                <a:lnTo>
                  <a:pt x="738" y="4034"/>
                </a:lnTo>
                <a:lnTo>
                  <a:pt x="709" y="4040"/>
                </a:lnTo>
                <a:lnTo>
                  <a:pt x="666" y="4047"/>
                </a:lnTo>
                <a:lnTo>
                  <a:pt x="640" y="4051"/>
                </a:lnTo>
                <a:lnTo>
                  <a:pt x="612" y="4054"/>
                </a:lnTo>
                <a:lnTo>
                  <a:pt x="582" y="4056"/>
                </a:lnTo>
                <a:lnTo>
                  <a:pt x="551" y="4058"/>
                </a:lnTo>
                <a:lnTo>
                  <a:pt x="519" y="4058"/>
                </a:lnTo>
                <a:lnTo>
                  <a:pt x="486" y="4057"/>
                </a:lnTo>
                <a:lnTo>
                  <a:pt x="455" y="4054"/>
                </a:lnTo>
                <a:lnTo>
                  <a:pt x="423" y="4048"/>
                </a:lnTo>
                <a:lnTo>
                  <a:pt x="408" y="4045"/>
                </a:lnTo>
                <a:lnTo>
                  <a:pt x="393" y="4042"/>
                </a:lnTo>
                <a:lnTo>
                  <a:pt x="379" y="4037"/>
                </a:lnTo>
                <a:lnTo>
                  <a:pt x="365" y="4032"/>
                </a:lnTo>
                <a:lnTo>
                  <a:pt x="337" y="4020"/>
                </a:lnTo>
                <a:lnTo>
                  <a:pt x="311" y="4006"/>
                </a:lnTo>
                <a:lnTo>
                  <a:pt x="286" y="3991"/>
                </a:lnTo>
                <a:lnTo>
                  <a:pt x="263" y="3977"/>
                </a:lnTo>
                <a:lnTo>
                  <a:pt x="241" y="3962"/>
                </a:lnTo>
                <a:lnTo>
                  <a:pt x="222" y="3948"/>
                </a:lnTo>
                <a:lnTo>
                  <a:pt x="191" y="3925"/>
                </a:lnTo>
                <a:lnTo>
                  <a:pt x="172" y="3911"/>
                </a:lnTo>
                <a:lnTo>
                  <a:pt x="169" y="3910"/>
                </a:lnTo>
                <a:lnTo>
                  <a:pt x="169" y="3912"/>
                </a:lnTo>
                <a:lnTo>
                  <a:pt x="175" y="3918"/>
                </a:lnTo>
                <a:lnTo>
                  <a:pt x="183" y="3931"/>
                </a:lnTo>
                <a:lnTo>
                  <a:pt x="217" y="3973"/>
                </a:lnTo>
                <a:lnTo>
                  <a:pt x="228" y="3986"/>
                </a:lnTo>
                <a:lnTo>
                  <a:pt x="240" y="3999"/>
                </a:lnTo>
                <a:lnTo>
                  <a:pt x="263" y="4023"/>
                </a:lnTo>
                <a:lnTo>
                  <a:pt x="286" y="4044"/>
                </a:lnTo>
                <a:lnTo>
                  <a:pt x="310" y="4062"/>
                </a:lnTo>
                <a:lnTo>
                  <a:pt x="333" y="4078"/>
                </a:lnTo>
                <a:lnTo>
                  <a:pt x="353" y="4092"/>
                </a:lnTo>
                <a:lnTo>
                  <a:pt x="386" y="4113"/>
                </a:lnTo>
                <a:lnTo>
                  <a:pt x="407" y="4126"/>
                </a:lnTo>
                <a:lnTo>
                  <a:pt x="410" y="4129"/>
                </a:lnTo>
                <a:lnTo>
                  <a:pt x="410" y="4130"/>
                </a:lnTo>
                <a:lnTo>
                  <a:pt x="408" y="4131"/>
                </a:lnTo>
                <a:lnTo>
                  <a:pt x="400" y="4130"/>
                </a:lnTo>
                <a:lnTo>
                  <a:pt x="385" y="4129"/>
                </a:lnTo>
                <a:lnTo>
                  <a:pt x="335" y="4120"/>
                </a:lnTo>
                <a:lnTo>
                  <a:pt x="319" y="4117"/>
                </a:lnTo>
                <a:lnTo>
                  <a:pt x="302" y="4113"/>
                </a:lnTo>
                <a:lnTo>
                  <a:pt x="284" y="4106"/>
                </a:lnTo>
                <a:lnTo>
                  <a:pt x="268" y="4100"/>
                </a:lnTo>
                <a:lnTo>
                  <a:pt x="251" y="4091"/>
                </a:lnTo>
                <a:lnTo>
                  <a:pt x="234" y="4083"/>
                </a:lnTo>
                <a:lnTo>
                  <a:pt x="218" y="4073"/>
                </a:lnTo>
                <a:lnTo>
                  <a:pt x="202" y="4063"/>
                </a:lnTo>
                <a:lnTo>
                  <a:pt x="169" y="4042"/>
                </a:lnTo>
                <a:lnTo>
                  <a:pt x="139" y="4018"/>
                </a:lnTo>
                <a:lnTo>
                  <a:pt x="110" y="3996"/>
                </a:lnTo>
                <a:lnTo>
                  <a:pt x="84" y="3973"/>
                </a:lnTo>
                <a:lnTo>
                  <a:pt x="40" y="3932"/>
                </a:lnTo>
                <a:lnTo>
                  <a:pt x="11" y="3904"/>
                </a:lnTo>
                <a:lnTo>
                  <a:pt x="3" y="3898"/>
                </a:lnTo>
                <a:lnTo>
                  <a:pt x="0" y="3896"/>
                </a:lnTo>
                <a:lnTo>
                  <a:pt x="3" y="3901"/>
                </a:lnTo>
                <a:lnTo>
                  <a:pt x="10" y="3914"/>
                </a:lnTo>
                <a:lnTo>
                  <a:pt x="23" y="3934"/>
                </a:lnTo>
                <a:lnTo>
                  <a:pt x="37" y="3961"/>
                </a:lnTo>
                <a:lnTo>
                  <a:pt x="54" y="3994"/>
                </a:lnTo>
                <a:lnTo>
                  <a:pt x="72" y="4030"/>
                </a:lnTo>
                <a:lnTo>
                  <a:pt x="111" y="4112"/>
                </a:lnTo>
                <a:lnTo>
                  <a:pt x="151" y="4198"/>
                </a:lnTo>
                <a:lnTo>
                  <a:pt x="218" y="4349"/>
                </a:lnTo>
                <a:lnTo>
                  <a:pt x="247" y="4416"/>
                </a:lnTo>
                <a:lnTo>
                  <a:pt x="40" y="4327"/>
                </a:lnTo>
                <a:lnTo>
                  <a:pt x="60" y="4374"/>
                </a:lnTo>
                <a:lnTo>
                  <a:pt x="82" y="4424"/>
                </a:lnTo>
                <a:lnTo>
                  <a:pt x="110" y="4483"/>
                </a:lnTo>
                <a:lnTo>
                  <a:pt x="125" y="4513"/>
                </a:lnTo>
                <a:lnTo>
                  <a:pt x="142" y="4544"/>
                </a:lnTo>
                <a:lnTo>
                  <a:pt x="160" y="4573"/>
                </a:lnTo>
                <a:lnTo>
                  <a:pt x="177" y="4601"/>
                </a:lnTo>
                <a:lnTo>
                  <a:pt x="195" y="4627"/>
                </a:lnTo>
                <a:lnTo>
                  <a:pt x="212" y="4650"/>
                </a:lnTo>
                <a:lnTo>
                  <a:pt x="221" y="4659"/>
                </a:lnTo>
                <a:lnTo>
                  <a:pt x="229" y="4668"/>
                </a:lnTo>
                <a:lnTo>
                  <a:pt x="238" y="4675"/>
                </a:lnTo>
                <a:lnTo>
                  <a:pt x="247" y="4682"/>
                </a:lnTo>
                <a:lnTo>
                  <a:pt x="256" y="4687"/>
                </a:lnTo>
                <a:lnTo>
                  <a:pt x="268" y="4693"/>
                </a:lnTo>
                <a:lnTo>
                  <a:pt x="282" y="4697"/>
                </a:lnTo>
                <a:lnTo>
                  <a:pt x="298" y="4701"/>
                </a:lnTo>
                <a:lnTo>
                  <a:pt x="336" y="4709"/>
                </a:lnTo>
                <a:lnTo>
                  <a:pt x="380" y="4716"/>
                </a:lnTo>
                <a:lnTo>
                  <a:pt x="427" y="4722"/>
                </a:lnTo>
                <a:lnTo>
                  <a:pt x="477" y="4727"/>
                </a:lnTo>
                <a:lnTo>
                  <a:pt x="528" y="4730"/>
                </a:lnTo>
                <a:lnTo>
                  <a:pt x="579" y="4733"/>
                </a:lnTo>
                <a:lnTo>
                  <a:pt x="673" y="4738"/>
                </a:lnTo>
                <a:lnTo>
                  <a:pt x="745" y="4740"/>
                </a:lnTo>
                <a:lnTo>
                  <a:pt x="784" y="4741"/>
                </a:lnTo>
                <a:lnTo>
                  <a:pt x="778" y="4741"/>
                </a:lnTo>
                <a:lnTo>
                  <a:pt x="769" y="4742"/>
                </a:lnTo>
                <a:lnTo>
                  <a:pt x="759" y="4743"/>
                </a:lnTo>
                <a:lnTo>
                  <a:pt x="746" y="4746"/>
                </a:lnTo>
                <a:lnTo>
                  <a:pt x="732" y="4751"/>
                </a:lnTo>
                <a:lnTo>
                  <a:pt x="700" y="4762"/>
                </a:lnTo>
                <a:lnTo>
                  <a:pt x="665" y="4778"/>
                </a:lnTo>
                <a:lnTo>
                  <a:pt x="627" y="4795"/>
                </a:lnTo>
                <a:lnTo>
                  <a:pt x="589" y="4814"/>
                </a:lnTo>
                <a:lnTo>
                  <a:pt x="550" y="4835"/>
                </a:lnTo>
                <a:lnTo>
                  <a:pt x="512" y="4855"/>
                </a:lnTo>
                <a:lnTo>
                  <a:pt x="478" y="4875"/>
                </a:lnTo>
                <a:lnTo>
                  <a:pt x="448" y="4895"/>
                </a:lnTo>
                <a:lnTo>
                  <a:pt x="423" y="4913"/>
                </a:lnTo>
                <a:lnTo>
                  <a:pt x="405" y="4928"/>
                </a:lnTo>
                <a:lnTo>
                  <a:pt x="398" y="4935"/>
                </a:lnTo>
                <a:lnTo>
                  <a:pt x="394" y="4940"/>
                </a:lnTo>
                <a:lnTo>
                  <a:pt x="392" y="4944"/>
                </a:lnTo>
                <a:lnTo>
                  <a:pt x="393" y="4945"/>
                </a:lnTo>
                <a:lnTo>
                  <a:pt x="393" y="4947"/>
                </a:lnTo>
                <a:lnTo>
                  <a:pt x="396" y="4950"/>
                </a:lnTo>
                <a:lnTo>
                  <a:pt x="403" y="4951"/>
                </a:lnTo>
                <a:lnTo>
                  <a:pt x="411" y="4950"/>
                </a:lnTo>
                <a:lnTo>
                  <a:pt x="424" y="4947"/>
                </a:lnTo>
                <a:lnTo>
                  <a:pt x="454" y="4942"/>
                </a:lnTo>
                <a:lnTo>
                  <a:pt x="488" y="4937"/>
                </a:lnTo>
                <a:lnTo>
                  <a:pt x="565" y="4926"/>
                </a:lnTo>
                <a:lnTo>
                  <a:pt x="648" y="4916"/>
                </a:lnTo>
                <a:lnTo>
                  <a:pt x="731" y="4907"/>
                </a:lnTo>
                <a:lnTo>
                  <a:pt x="868" y="4894"/>
                </a:lnTo>
                <a:lnTo>
                  <a:pt x="926" y="4888"/>
                </a:lnTo>
                <a:lnTo>
                  <a:pt x="887" y="4947"/>
                </a:lnTo>
                <a:lnTo>
                  <a:pt x="848" y="5005"/>
                </a:lnTo>
                <a:lnTo>
                  <a:pt x="808" y="5070"/>
                </a:lnTo>
                <a:lnTo>
                  <a:pt x="790" y="5100"/>
                </a:lnTo>
                <a:lnTo>
                  <a:pt x="774" y="5129"/>
                </a:lnTo>
                <a:lnTo>
                  <a:pt x="761" y="5155"/>
                </a:lnTo>
                <a:lnTo>
                  <a:pt x="751" y="5175"/>
                </a:lnTo>
                <a:lnTo>
                  <a:pt x="749" y="5183"/>
                </a:lnTo>
                <a:lnTo>
                  <a:pt x="748" y="5189"/>
                </a:lnTo>
                <a:lnTo>
                  <a:pt x="749" y="5195"/>
                </a:lnTo>
                <a:lnTo>
                  <a:pt x="750" y="5196"/>
                </a:lnTo>
                <a:lnTo>
                  <a:pt x="751" y="5197"/>
                </a:lnTo>
                <a:lnTo>
                  <a:pt x="754" y="5197"/>
                </a:lnTo>
                <a:lnTo>
                  <a:pt x="761" y="5196"/>
                </a:lnTo>
                <a:lnTo>
                  <a:pt x="768" y="5192"/>
                </a:lnTo>
                <a:lnTo>
                  <a:pt x="778" y="5184"/>
                </a:lnTo>
                <a:lnTo>
                  <a:pt x="790" y="5176"/>
                </a:lnTo>
                <a:lnTo>
                  <a:pt x="804" y="5170"/>
                </a:lnTo>
                <a:lnTo>
                  <a:pt x="818" y="5164"/>
                </a:lnTo>
                <a:lnTo>
                  <a:pt x="834" y="5158"/>
                </a:lnTo>
                <a:lnTo>
                  <a:pt x="851" y="5155"/>
                </a:lnTo>
                <a:lnTo>
                  <a:pt x="868" y="5151"/>
                </a:lnTo>
                <a:lnTo>
                  <a:pt x="888" y="5149"/>
                </a:lnTo>
                <a:lnTo>
                  <a:pt x="907" y="5146"/>
                </a:lnTo>
                <a:lnTo>
                  <a:pt x="947" y="5145"/>
                </a:lnTo>
                <a:lnTo>
                  <a:pt x="989" y="5145"/>
                </a:lnTo>
                <a:lnTo>
                  <a:pt x="1032" y="5147"/>
                </a:lnTo>
                <a:lnTo>
                  <a:pt x="1074" y="5151"/>
                </a:lnTo>
                <a:lnTo>
                  <a:pt x="1115" y="5155"/>
                </a:lnTo>
                <a:lnTo>
                  <a:pt x="1153" y="5160"/>
                </a:lnTo>
                <a:lnTo>
                  <a:pt x="1219" y="5172"/>
                </a:lnTo>
                <a:lnTo>
                  <a:pt x="1264" y="5181"/>
                </a:lnTo>
                <a:lnTo>
                  <a:pt x="1280" y="5184"/>
                </a:lnTo>
                <a:lnTo>
                  <a:pt x="1605" y="5154"/>
                </a:lnTo>
                <a:close/>
              </a:path>
            </a:pathLst>
          </a:custGeom>
          <a:solidFill>
            <a:srgbClr val="FFC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mn-lt"/>
              <a:ea typeface="+mn-ea"/>
              <a:cs typeface="+mn-ea"/>
              <a:sym typeface="+mn-lt"/>
            </a:endParaRPr>
          </a:p>
        </p:txBody>
      </p:sp>
      <p:sp>
        <p:nvSpPr>
          <p:cNvPr id="20" name="矩形 19">
            <a:extLst>
              <a:ext uri="{FF2B5EF4-FFF2-40B4-BE49-F238E27FC236}">
                <a16:creationId xmlns:a16="http://schemas.microsoft.com/office/drawing/2014/main" id="{A219AFAF-B709-4817-A5E0-811C571330BE}"/>
              </a:ext>
            </a:extLst>
          </p:cNvPr>
          <p:cNvSpPr/>
          <p:nvPr/>
        </p:nvSpPr>
        <p:spPr>
          <a:xfrm>
            <a:off x="634246" y="226352"/>
            <a:ext cx="2344231"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1</a:t>
            </a:r>
            <a:r>
              <a:rPr lang="zh-CN" altLang="en-US" sz="1800" b="1" dirty="0">
                <a:solidFill>
                  <a:srgbClr val="FFC000"/>
                </a:solidFill>
                <a:cs typeface="+mn-ea"/>
                <a:sym typeface="+mn-lt"/>
              </a:rPr>
              <a:t>：文件读取与存储</a:t>
            </a:r>
          </a:p>
        </p:txBody>
      </p:sp>
      <p:sp>
        <p:nvSpPr>
          <p:cNvPr id="21" name="矩形 20">
            <a:extLst>
              <a:ext uri="{FF2B5EF4-FFF2-40B4-BE49-F238E27FC236}">
                <a16:creationId xmlns:a16="http://schemas.microsoft.com/office/drawing/2014/main" id="{5452D29E-2764-4443-A2AC-F90F1BC8578A}"/>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A0C9C29B-ECC2-4189-8CBE-30E3E1E9F21A}"/>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2" name="文本框 1">
            <a:extLst>
              <a:ext uri="{FF2B5EF4-FFF2-40B4-BE49-F238E27FC236}">
                <a16:creationId xmlns:a16="http://schemas.microsoft.com/office/drawing/2014/main" id="{F7A5A8CE-0DEC-1971-472C-955A54074A8D}"/>
              </a:ext>
            </a:extLst>
          </p:cNvPr>
          <p:cNvSpPr txBox="1"/>
          <p:nvPr/>
        </p:nvSpPr>
        <p:spPr>
          <a:xfrm>
            <a:off x="5660710" y="1436675"/>
            <a:ext cx="1547218" cy="307777"/>
          </a:xfrm>
          <a:prstGeom prst="rect">
            <a:avLst/>
          </a:prstGeom>
          <a:noFill/>
        </p:spPr>
        <p:txBody>
          <a:bodyPr wrap="none" rtlCol="0">
            <a:spAutoFit/>
          </a:bodyPr>
          <a:lstStyle/>
          <a:p>
            <a:r>
              <a:rPr lang="en-US" altLang="zh-CN" dirty="0"/>
              <a:t>.</a:t>
            </a:r>
            <a:r>
              <a:rPr lang="en-US" altLang="zh-CN" dirty="0" err="1"/>
              <a:t>shp</a:t>
            </a:r>
            <a:r>
              <a:rPr lang="en-US" altLang="zh-CN" dirty="0"/>
              <a:t> .</a:t>
            </a:r>
            <a:r>
              <a:rPr lang="en-US" altLang="zh-CN" dirty="0" err="1"/>
              <a:t>dbf</a:t>
            </a:r>
            <a:r>
              <a:rPr lang="en-US" altLang="zh-CN" dirty="0"/>
              <a:t> .</a:t>
            </a:r>
            <a:r>
              <a:rPr lang="en-US" altLang="zh-CN" dirty="0" err="1"/>
              <a:t>prj</a:t>
            </a:r>
            <a:r>
              <a:rPr lang="en-US" altLang="zh-CN" dirty="0"/>
              <a:t> .</a:t>
            </a:r>
            <a:r>
              <a:rPr lang="en-US" altLang="zh-CN" dirty="0" err="1"/>
              <a:t>shx</a:t>
            </a:r>
            <a:endParaRPr lang="zh-CN" altLang="en-US" dirty="0"/>
          </a:p>
        </p:txBody>
      </p:sp>
      <p:sp>
        <p:nvSpPr>
          <p:cNvPr id="3" name="矩形: 圆角 2">
            <a:extLst>
              <a:ext uri="{FF2B5EF4-FFF2-40B4-BE49-F238E27FC236}">
                <a16:creationId xmlns:a16="http://schemas.microsoft.com/office/drawing/2014/main" id="{B2D381F4-E967-1F26-DA30-CB244DA6550D}"/>
              </a:ext>
            </a:extLst>
          </p:cNvPr>
          <p:cNvSpPr/>
          <p:nvPr/>
        </p:nvSpPr>
        <p:spPr>
          <a:xfrm>
            <a:off x="5624377" y="1436674"/>
            <a:ext cx="1583552"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C13D642-98F0-CD1D-1E1C-01A35FFDEB3D}"/>
              </a:ext>
            </a:extLst>
          </p:cNvPr>
          <p:cNvSpPr txBox="1"/>
          <p:nvPr/>
        </p:nvSpPr>
        <p:spPr>
          <a:xfrm>
            <a:off x="4366108" y="1877332"/>
            <a:ext cx="752129" cy="307777"/>
          </a:xfrm>
          <a:prstGeom prst="rect">
            <a:avLst/>
          </a:prstGeom>
          <a:noFill/>
        </p:spPr>
        <p:txBody>
          <a:bodyPr wrap="none" rtlCol="0">
            <a:spAutoFit/>
          </a:bodyPr>
          <a:lstStyle/>
          <a:p>
            <a:r>
              <a:rPr lang="en-US" altLang="zh-CN" dirty="0" err="1"/>
              <a:t>shxFile</a:t>
            </a:r>
            <a:endParaRPr lang="zh-CN" altLang="en-US" dirty="0"/>
          </a:p>
        </p:txBody>
      </p:sp>
      <p:sp>
        <p:nvSpPr>
          <p:cNvPr id="15" name="矩形: 圆角 14">
            <a:extLst>
              <a:ext uri="{FF2B5EF4-FFF2-40B4-BE49-F238E27FC236}">
                <a16:creationId xmlns:a16="http://schemas.microsoft.com/office/drawing/2014/main" id="{7D0BD2CD-827D-D617-5B10-D22E1C01718E}"/>
              </a:ext>
            </a:extLst>
          </p:cNvPr>
          <p:cNvSpPr/>
          <p:nvPr/>
        </p:nvSpPr>
        <p:spPr>
          <a:xfrm>
            <a:off x="4329775" y="1877331"/>
            <a:ext cx="788462"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C66C532-33DB-9705-C90B-F8027390BD96}"/>
              </a:ext>
            </a:extLst>
          </p:cNvPr>
          <p:cNvSpPr txBox="1"/>
          <p:nvPr/>
        </p:nvSpPr>
        <p:spPr>
          <a:xfrm>
            <a:off x="4605019" y="2398005"/>
            <a:ext cx="1348446" cy="307777"/>
          </a:xfrm>
          <a:prstGeom prst="rect">
            <a:avLst/>
          </a:prstGeom>
          <a:noFill/>
        </p:spPr>
        <p:txBody>
          <a:bodyPr wrap="none" rtlCol="0">
            <a:spAutoFit/>
          </a:bodyPr>
          <a:lstStyle/>
          <a:p>
            <a:r>
              <a:rPr lang="en-US" altLang="zh-CN" dirty="0" err="1"/>
              <a:t>shpFileHeader</a:t>
            </a:r>
            <a:endParaRPr lang="zh-CN" altLang="en-US" dirty="0"/>
          </a:p>
        </p:txBody>
      </p:sp>
      <p:sp>
        <p:nvSpPr>
          <p:cNvPr id="17" name="矩形: 圆角 16">
            <a:extLst>
              <a:ext uri="{FF2B5EF4-FFF2-40B4-BE49-F238E27FC236}">
                <a16:creationId xmlns:a16="http://schemas.microsoft.com/office/drawing/2014/main" id="{17D662D4-352A-6557-B1EC-DFFB3E3C8CEF}"/>
              </a:ext>
            </a:extLst>
          </p:cNvPr>
          <p:cNvSpPr/>
          <p:nvPr/>
        </p:nvSpPr>
        <p:spPr>
          <a:xfrm>
            <a:off x="4568686" y="2398004"/>
            <a:ext cx="1384779"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2A66BF7-436A-C49F-83D3-732E5C5494A3}"/>
              </a:ext>
            </a:extLst>
          </p:cNvPr>
          <p:cNvSpPr txBox="1"/>
          <p:nvPr/>
        </p:nvSpPr>
        <p:spPr>
          <a:xfrm>
            <a:off x="5022857" y="2837922"/>
            <a:ext cx="1348446" cy="307777"/>
          </a:xfrm>
          <a:prstGeom prst="rect">
            <a:avLst/>
          </a:prstGeom>
          <a:noFill/>
        </p:spPr>
        <p:txBody>
          <a:bodyPr wrap="none" rtlCol="0">
            <a:spAutoFit/>
          </a:bodyPr>
          <a:lstStyle/>
          <a:p>
            <a:r>
              <a:rPr lang="en-US" altLang="zh-CN" dirty="0" err="1"/>
              <a:t>shpFileReader</a:t>
            </a:r>
            <a:endParaRPr lang="zh-CN" altLang="en-US" dirty="0"/>
          </a:p>
        </p:txBody>
      </p:sp>
      <p:sp>
        <p:nvSpPr>
          <p:cNvPr id="19" name="矩形: 圆角 18">
            <a:extLst>
              <a:ext uri="{FF2B5EF4-FFF2-40B4-BE49-F238E27FC236}">
                <a16:creationId xmlns:a16="http://schemas.microsoft.com/office/drawing/2014/main" id="{6D3C48E1-9683-CB35-18B1-D06F26C9F40F}"/>
              </a:ext>
            </a:extLst>
          </p:cNvPr>
          <p:cNvSpPr/>
          <p:nvPr/>
        </p:nvSpPr>
        <p:spPr>
          <a:xfrm>
            <a:off x="4986524" y="2837921"/>
            <a:ext cx="1384779"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DD5BC01-6C84-4EDC-62CA-1D62FCBE5274}"/>
              </a:ext>
            </a:extLst>
          </p:cNvPr>
          <p:cNvSpPr txBox="1"/>
          <p:nvPr/>
        </p:nvSpPr>
        <p:spPr>
          <a:xfrm>
            <a:off x="6572282" y="2837922"/>
            <a:ext cx="1426994" cy="307777"/>
          </a:xfrm>
          <a:prstGeom prst="rect">
            <a:avLst/>
          </a:prstGeom>
          <a:noFill/>
        </p:spPr>
        <p:txBody>
          <a:bodyPr wrap="none" rtlCol="0">
            <a:spAutoFit/>
          </a:bodyPr>
          <a:lstStyle/>
          <a:p>
            <a:r>
              <a:rPr lang="en-US" altLang="zh-CN" dirty="0" err="1"/>
              <a:t>dbfFileManager</a:t>
            </a:r>
            <a:endParaRPr lang="zh-CN" altLang="en-US" dirty="0"/>
          </a:p>
        </p:txBody>
      </p:sp>
      <p:sp>
        <p:nvSpPr>
          <p:cNvPr id="24" name="矩形: 圆角 23">
            <a:extLst>
              <a:ext uri="{FF2B5EF4-FFF2-40B4-BE49-F238E27FC236}">
                <a16:creationId xmlns:a16="http://schemas.microsoft.com/office/drawing/2014/main" id="{47A58C7C-486D-F525-FBB4-C39B8CC3AAF2}"/>
              </a:ext>
            </a:extLst>
          </p:cNvPr>
          <p:cNvSpPr/>
          <p:nvPr/>
        </p:nvSpPr>
        <p:spPr>
          <a:xfrm>
            <a:off x="6535949" y="2837921"/>
            <a:ext cx="1463327"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302EA97-80D4-CB95-2B1E-494F5FFE478B}"/>
              </a:ext>
            </a:extLst>
          </p:cNvPr>
          <p:cNvSpPr txBox="1"/>
          <p:nvPr/>
        </p:nvSpPr>
        <p:spPr>
          <a:xfrm>
            <a:off x="7055816" y="2398005"/>
            <a:ext cx="1308371" cy="307777"/>
          </a:xfrm>
          <a:prstGeom prst="rect">
            <a:avLst/>
          </a:prstGeom>
          <a:noFill/>
        </p:spPr>
        <p:txBody>
          <a:bodyPr wrap="none" rtlCol="0">
            <a:spAutoFit/>
          </a:bodyPr>
          <a:lstStyle/>
          <a:p>
            <a:r>
              <a:rPr lang="en-US" altLang="zh-CN" dirty="0" err="1"/>
              <a:t>dbfFileHeader</a:t>
            </a:r>
            <a:endParaRPr lang="zh-CN" altLang="en-US" dirty="0"/>
          </a:p>
        </p:txBody>
      </p:sp>
      <p:sp>
        <p:nvSpPr>
          <p:cNvPr id="26" name="矩形: 圆角 25">
            <a:extLst>
              <a:ext uri="{FF2B5EF4-FFF2-40B4-BE49-F238E27FC236}">
                <a16:creationId xmlns:a16="http://schemas.microsoft.com/office/drawing/2014/main" id="{093426C2-F881-6574-389B-608DEE5D1D71}"/>
              </a:ext>
            </a:extLst>
          </p:cNvPr>
          <p:cNvSpPr/>
          <p:nvPr/>
        </p:nvSpPr>
        <p:spPr>
          <a:xfrm>
            <a:off x="7019483" y="2398004"/>
            <a:ext cx="1344704"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A8B4B66-00F5-B842-CAF2-33ADB77740BD}"/>
              </a:ext>
            </a:extLst>
          </p:cNvPr>
          <p:cNvSpPr txBox="1"/>
          <p:nvPr/>
        </p:nvSpPr>
        <p:spPr>
          <a:xfrm>
            <a:off x="7674735" y="1877332"/>
            <a:ext cx="1378904" cy="307777"/>
          </a:xfrm>
          <a:prstGeom prst="rect">
            <a:avLst/>
          </a:prstGeom>
          <a:noFill/>
        </p:spPr>
        <p:txBody>
          <a:bodyPr wrap="none" rtlCol="0">
            <a:spAutoFit/>
          </a:bodyPr>
          <a:lstStyle/>
          <a:p>
            <a:r>
              <a:rPr lang="en-US" altLang="zh-CN" dirty="0" err="1"/>
              <a:t>shpProjReader</a:t>
            </a:r>
            <a:endParaRPr lang="zh-CN" altLang="en-US" dirty="0"/>
          </a:p>
        </p:txBody>
      </p:sp>
      <p:sp>
        <p:nvSpPr>
          <p:cNvPr id="28" name="矩形: 圆角 27">
            <a:extLst>
              <a:ext uri="{FF2B5EF4-FFF2-40B4-BE49-F238E27FC236}">
                <a16:creationId xmlns:a16="http://schemas.microsoft.com/office/drawing/2014/main" id="{8646FBD4-899A-FA7D-4A9E-860AEAFBCFD8}"/>
              </a:ext>
            </a:extLst>
          </p:cNvPr>
          <p:cNvSpPr/>
          <p:nvPr/>
        </p:nvSpPr>
        <p:spPr>
          <a:xfrm>
            <a:off x="7638402" y="1877331"/>
            <a:ext cx="1378904"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83354D16-C2DE-AD83-1B80-71FA99C09077}"/>
              </a:ext>
            </a:extLst>
          </p:cNvPr>
          <p:cNvCxnSpPr>
            <a:cxnSpLocks/>
            <a:endCxn id="15" idx="3"/>
          </p:cNvCxnSpPr>
          <p:nvPr/>
        </p:nvCxnSpPr>
        <p:spPr>
          <a:xfrm flipH="1">
            <a:off x="5118237" y="1787901"/>
            <a:ext cx="542473" cy="26504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C2230AF5-2F53-954F-E3D3-8797FCA8895E}"/>
              </a:ext>
            </a:extLst>
          </p:cNvPr>
          <p:cNvCxnSpPr>
            <a:cxnSpLocks/>
          </p:cNvCxnSpPr>
          <p:nvPr/>
        </p:nvCxnSpPr>
        <p:spPr>
          <a:xfrm flipH="1">
            <a:off x="5519036" y="1787899"/>
            <a:ext cx="461420" cy="6101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E06C543B-3A13-67FC-AC7D-BB2AA7EA9333}"/>
              </a:ext>
            </a:extLst>
          </p:cNvPr>
          <p:cNvCxnSpPr>
            <a:cxnSpLocks/>
          </p:cNvCxnSpPr>
          <p:nvPr/>
        </p:nvCxnSpPr>
        <p:spPr>
          <a:xfrm flipH="1">
            <a:off x="6058806" y="1787899"/>
            <a:ext cx="191018" cy="104172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226A390A-7520-11AA-779D-AABAFD3E38DA}"/>
              </a:ext>
            </a:extLst>
          </p:cNvPr>
          <p:cNvCxnSpPr>
            <a:cxnSpLocks/>
          </p:cNvCxnSpPr>
          <p:nvPr/>
        </p:nvCxnSpPr>
        <p:spPr>
          <a:xfrm>
            <a:off x="6597402" y="1787898"/>
            <a:ext cx="210817" cy="104172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B25B793C-41A2-DD86-449D-275AEE8D933F}"/>
              </a:ext>
            </a:extLst>
          </p:cNvPr>
          <p:cNvCxnSpPr>
            <a:cxnSpLocks/>
          </p:cNvCxnSpPr>
          <p:nvPr/>
        </p:nvCxnSpPr>
        <p:spPr>
          <a:xfrm>
            <a:off x="6890157" y="1787897"/>
            <a:ext cx="482396" cy="61010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634A3455-A184-121C-2B96-F18A6765C538}"/>
              </a:ext>
            </a:extLst>
          </p:cNvPr>
          <p:cNvCxnSpPr>
            <a:cxnSpLocks/>
            <a:endCxn id="28" idx="1"/>
          </p:cNvCxnSpPr>
          <p:nvPr/>
        </p:nvCxnSpPr>
        <p:spPr>
          <a:xfrm>
            <a:off x="7182912" y="1787896"/>
            <a:ext cx="455490" cy="26504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左大括号 38">
            <a:extLst>
              <a:ext uri="{FF2B5EF4-FFF2-40B4-BE49-F238E27FC236}">
                <a16:creationId xmlns:a16="http://schemas.microsoft.com/office/drawing/2014/main" id="{303C7431-551C-55C3-06F7-28FDF7F37821}"/>
              </a:ext>
            </a:extLst>
          </p:cNvPr>
          <p:cNvSpPr/>
          <p:nvPr/>
        </p:nvSpPr>
        <p:spPr>
          <a:xfrm rot="16200000">
            <a:off x="6277270" y="1822448"/>
            <a:ext cx="374578" cy="328536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4CC2A7D-067A-221C-621F-E532998DDF98}"/>
              </a:ext>
            </a:extLst>
          </p:cNvPr>
          <p:cNvSpPr txBox="1"/>
          <p:nvPr/>
        </p:nvSpPr>
        <p:spPr>
          <a:xfrm>
            <a:off x="5833047" y="3704028"/>
            <a:ext cx="1228221" cy="307777"/>
          </a:xfrm>
          <a:prstGeom prst="rect">
            <a:avLst/>
          </a:prstGeom>
          <a:noFill/>
        </p:spPr>
        <p:txBody>
          <a:bodyPr wrap="none" rtlCol="0">
            <a:spAutoFit/>
          </a:bodyPr>
          <a:lstStyle/>
          <a:p>
            <a:r>
              <a:rPr lang="en-US" altLang="zh-CN" dirty="0" err="1"/>
              <a:t>moMapLayer</a:t>
            </a:r>
            <a:endParaRPr lang="zh-CN" altLang="en-US" dirty="0"/>
          </a:p>
        </p:txBody>
      </p:sp>
      <p:sp>
        <p:nvSpPr>
          <p:cNvPr id="48" name="矩形: 圆角 47">
            <a:extLst>
              <a:ext uri="{FF2B5EF4-FFF2-40B4-BE49-F238E27FC236}">
                <a16:creationId xmlns:a16="http://schemas.microsoft.com/office/drawing/2014/main" id="{D7809F88-C35F-13E2-4A46-226BC622F5A4}"/>
              </a:ext>
            </a:extLst>
          </p:cNvPr>
          <p:cNvSpPr/>
          <p:nvPr/>
        </p:nvSpPr>
        <p:spPr>
          <a:xfrm>
            <a:off x="5796714" y="3704027"/>
            <a:ext cx="1264554" cy="3512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52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950"/>
                            </p:stCondLst>
                            <p:childTnLst>
                              <p:par>
                                <p:cTn id="15" presetID="42"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750"/>
                                        <p:tgtEl>
                                          <p:spTgt spid="56"/>
                                        </p:tgtEl>
                                      </p:cBhvr>
                                    </p:animEffect>
                                    <p:anim calcmode="lin" valueType="num">
                                      <p:cBhvr>
                                        <p:cTn id="18" dur="750" fill="hold"/>
                                        <p:tgtEl>
                                          <p:spTgt spid="56"/>
                                        </p:tgtEl>
                                        <p:attrNameLst>
                                          <p:attrName>ppt_x</p:attrName>
                                        </p:attrNameLst>
                                      </p:cBhvr>
                                      <p:tavLst>
                                        <p:tav tm="0">
                                          <p:val>
                                            <p:strVal val="#ppt_x"/>
                                          </p:val>
                                        </p:tav>
                                        <p:tav tm="100000">
                                          <p:val>
                                            <p:strVal val="#ppt_x"/>
                                          </p:val>
                                        </p:tav>
                                      </p:tavLst>
                                    </p:anim>
                                    <p:anim calcmode="lin" valueType="num">
                                      <p:cBhvr>
                                        <p:cTn id="19" dur="75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childTnLst>
                          </p:cTn>
                        </p:par>
                        <p:par>
                          <p:cTn id="39" fill="hold">
                            <p:stCondLst>
                              <p:cond delay="1500"/>
                            </p:stCondLst>
                            <p:childTnLst>
                              <p:par>
                                <p:cTn id="40" presetID="22" presetClass="entr" presetSubtype="1"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par>
                          <p:cTn id="43" fill="hold">
                            <p:stCondLst>
                              <p:cond delay="2000"/>
                            </p:stCondLst>
                            <p:childTnLst>
                              <p:par>
                                <p:cTn id="44" presetID="14" presetClass="entr" presetSubtype="1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randombar(horizontal)">
                                      <p:cBhvr>
                                        <p:cTn id="49" dur="500"/>
                                        <p:tgtEl>
                                          <p:spTgt spid="17"/>
                                        </p:tgtEl>
                                      </p:cBhvr>
                                    </p:animEffect>
                                  </p:childTnLst>
                                </p:cTn>
                              </p:par>
                            </p:childTnLst>
                          </p:cTn>
                        </p:par>
                        <p:par>
                          <p:cTn id="50" fill="hold">
                            <p:stCondLst>
                              <p:cond delay="2500"/>
                            </p:stCondLst>
                            <p:childTnLst>
                              <p:par>
                                <p:cTn id="51" presetID="22" presetClass="entr" presetSubtype="1"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500"/>
                                        <p:tgtEl>
                                          <p:spTgt spid="33"/>
                                        </p:tgtEl>
                                      </p:cBhvr>
                                    </p:animEffect>
                                  </p:childTnLst>
                                </p:cTn>
                              </p:par>
                            </p:childTnLst>
                          </p:cTn>
                        </p:par>
                        <p:par>
                          <p:cTn id="54" fill="hold">
                            <p:stCondLst>
                              <p:cond delay="3000"/>
                            </p:stCondLst>
                            <p:childTnLst>
                              <p:par>
                                <p:cTn id="55" presetID="14" presetClass="entr" presetSubtype="1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randombar(horizontal)">
                                      <p:cBhvr>
                                        <p:cTn id="57" dur="500"/>
                                        <p:tgtEl>
                                          <p:spTgt spid="18"/>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par>
                          <p:cTn id="61" fill="hold">
                            <p:stCondLst>
                              <p:cond delay="3500"/>
                            </p:stCondLst>
                            <p:childTnLst>
                              <p:par>
                                <p:cTn id="62" presetID="22" presetClass="entr" presetSubtype="1"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par>
                          <p:cTn id="65" fill="hold">
                            <p:stCondLst>
                              <p:cond delay="4000"/>
                            </p:stCondLst>
                            <p:childTnLst>
                              <p:par>
                                <p:cTn id="66" presetID="14" presetClass="entr" presetSubtype="1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randombar(horizontal)">
                                      <p:cBhvr>
                                        <p:cTn id="68" dur="500"/>
                                        <p:tgtEl>
                                          <p:spTgt spid="2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randombar(horizontal)">
                                      <p:cBhvr>
                                        <p:cTn id="71" dur="500"/>
                                        <p:tgtEl>
                                          <p:spTgt spid="24"/>
                                        </p:tgtEl>
                                      </p:cBhvr>
                                    </p:animEffect>
                                  </p:childTnLst>
                                </p:cTn>
                              </p:par>
                            </p:childTnLst>
                          </p:cTn>
                        </p:par>
                        <p:par>
                          <p:cTn id="72" fill="hold">
                            <p:stCondLst>
                              <p:cond delay="4500"/>
                            </p:stCondLst>
                            <p:childTnLst>
                              <p:par>
                                <p:cTn id="73" presetID="22" presetClass="entr" presetSubtype="1"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up)">
                                      <p:cBhvr>
                                        <p:cTn id="75" dur="500"/>
                                        <p:tgtEl>
                                          <p:spTgt spid="40"/>
                                        </p:tgtEl>
                                      </p:cBhvr>
                                    </p:animEffect>
                                  </p:childTnLst>
                                </p:cTn>
                              </p:par>
                            </p:childTnLst>
                          </p:cTn>
                        </p:par>
                        <p:par>
                          <p:cTn id="76" fill="hold">
                            <p:stCondLst>
                              <p:cond delay="5000"/>
                            </p:stCondLst>
                            <p:childTnLst>
                              <p:par>
                                <p:cTn id="77" presetID="14" presetClass="entr" presetSubtype="1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randombar(horizontal)">
                                      <p:cBhvr>
                                        <p:cTn id="79" dur="500"/>
                                        <p:tgtEl>
                                          <p:spTgt spid="2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randombar(horizontal)">
                                      <p:cBhvr>
                                        <p:cTn id="82" dur="500"/>
                                        <p:tgtEl>
                                          <p:spTgt spid="26"/>
                                        </p:tgtEl>
                                      </p:cBhvr>
                                    </p:animEffect>
                                  </p:childTnLst>
                                </p:cTn>
                              </p:par>
                            </p:childTnLst>
                          </p:cTn>
                        </p:par>
                        <p:par>
                          <p:cTn id="83" fill="hold">
                            <p:stCondLst>
                              <p:cond delay="5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childTnLst>
                          </p:cTn>
                        </p:par>
                        <p:par>
                          <p:cTn id="87" fill="hold">
                            <p:stCondLst>
                              <p:cond delay="6000"/>
                            </p:stCondLst>
                            <p:childTnLst>
                              <p:par>
                                <p:cTn id="88" presetID="14" presetClass="entr" presetSubtype="10"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randombar(horizontal)">
                                      <p:cBhvr>
                                        <p:cTn id="90" dur="500"/>
                                        <p:tgtEl>
                                          <p:spTgt spid="27"/>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randombar(horizontal)">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p:cTn id="98" dur="500" fill="hold"/>
                                        <p:tgtEl>
                                          <p:spTgt spid="39"/>
                                        </p:tgtEl>
                                        <p:attrNameLst>
                                          <p:attrName>ppt_w</p:attrName>
                                        </p:attrNameLst>
                                      </p:cBhvr>
                                      <p:tavLst>
                                        <p:tav tm="0">
                                          <p:val>
                                            <p:strVal val="#ppt_w*0.70"/>
                                          </p:val>
                                        </p:tav>
                                        <p:tav tm="100000">
                                          <p:val>
                                            <p:strVal val="#ppt_w"/>
                                          </p:val>
                                        </p:tav>
                                      </p:tavLst>
                                    </p:anim>
                                    <p:anim calcmode="lin" valueType="num">
                                      <p:cBhvr>
                                        <p:cTn id="99" dur="500" fill="hold"/>
                                        <p:tgtEl>
                                          <p:spTgt spid="39"/>
                                        </p:tgtEl>
                                        <p:attrNameLst>
                                          <p:attrName>ppt_h</p:attrName>
                                        </p:attrNameLst>
                                      </p:cBhvr>
                                      <p:tavLst>
                                        <p:tav tm="0">
                                          <p:val>
                                            <p:strVal val="#ppt_h"/>
                                          </p:val>
                                        </p:tav>
                                        <p:tav tm="100000">
                                          <p:val>
                                            <p:strVal val="#ppt_h"/>
                                          </p:val>
                                        </p:tav>
                                      </p:tavLst>
                                    </p:anim>
                                    <p:animEffect transition="in" filter="fade">
                                      <p:cBhvr>
                                        <p:cTn id="100" dur="500"/>
                                        <p:tgtEl>
                                          <p:spTgt spid="39"/>
                                        </p:tgtEl>
                                      </p:cBhvr>
                                    </p:animEffect>
                                  </p:childTnLst>
                                </p:cTn>
                              </p:par>
                            </p:childTnLst>
                          </p:cTn>
                        </p:par>
                        <p:par>
                          <p:cTn id="101" fill="hold">
                            <p:stCondLst>
                              <p:cond delay="500"/>
                            </p:stCondLst>
                            <p:childTnLst>
                              <p:par>
                                <p:cTn id="102" presetID="14" presetClass="entr" presetSubtype="10" fill="hold" grpId="0" nodeType="after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randombar(horizontal)">
                                      <p:cBhvr>
                                        <p:cTn id="104" dur="500"/>
                                        <p:tgtEl>
                                          <p:spTgt spid="47"/>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randombar(horizontal)">
                                      <p:cBhvr>
                                        <p:cTn id="10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20" grpId="0"/>
      <p:bldP spid="2" grpId="0"/>
      <p:bldP spid="3" grpId="0" animBg="1"/>
      <p:bldP spid="14" grpId="0"/>
      <p:bldP spid="15" grpId="0" animBg="1"/>
      <p:bldP spid="16" grpId="0"/>
      <p:bldP spid="17" grpId="0" animBg="1"/>
      <p:bldP spid="18" grpId="0"/>
      <p:bldP spid="19" grpId="0" animBg="1"/>
      <p:bldP spid="23" grpId="0"/>
      <p:bldP spid="24" grpId="0" animBg="1"/>
      <p:bldP spid="25" grpId="0"/>
      <p:bldP spid="26" grpId="0" animBg="1"/>
      <p:bldP spid="27" grpId="0"/>
      <p:bldP spid="28" grpId="0" animBg="1"/>
      <p:bldP spid="39" grpId="0" animBg="1"/>
      <p:bldP spid="47" grpId="0"/>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463681" y="502885"/>
            <a:ext cx="2150118"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a. </a:t>
            </a:r>
            <a:r>
              <a:rPr lang="zh-CN" altLang="en-US" sz="1600" b="1" dirty="0">
                <a:solidFill>
                  <a:schemeClr val="tx1">
                    <a:lumMod val="75000"/>
                    <a:lumOff val="25000"/>
                  </a:schemeClr>
                </a:solidFill>
                <a:cs typeface="+mn-ea"/>
                <a:sym typeface="+mn-lt"/>
              </a:rPr>
              <a:t>非编辑状态下</a:t>
            </a:r>
            <a:endParaRPr lang="zh-CN" altLang="en-US" sz="1600" dirty="0">
              <a:solidFill>
                <a:schemeClr val="tx1">
                  <a:lumMod val="75000"/>
                  <a:lumOff val="25000"/>
                </a:schemeClr>
              </a:solidFill>
              <a:cs typeface="+mn-ea"/>
              <a:sym typeface="+mn-lt"/>
            </a:endParaRPr>
          </a:p>
        </p:txBody>
      </p:sp>
      <p:sp>
        <p:nvSpPr>
          <p:cNvPr id="39" name="矩形 38"/>
          <p:cNvSpPr/>
          <p:nvPr/>
        </p:nvSpPr>
        <p:spPr>
          <a:xfrm>
            <a:off x="4381646" y="2045192"/>
            <a:ext cx="4138623" cy="1326583"/>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    用户点击选项进入属性表窗体后，可以通过点击菜单栏的按钮进行字段的增加、删除，数据管理模块会对该图层的</a:t>
            </a:r>
            <a:r>
              <a:rPr lang="en-US" altLang="zh-CN" sz="1300" dirty="0" err="1">
                <a:solidFill>
                  <a:schemeClr val="tx1">
                    <a:lumMod val="65000"/>
                    <a:lumOff val="35000"/>
                  </a:schemeClr>
                </a:solidFill>
                <a:cs typeface="+mn-ea"/>
                <a:sym typeface="+mn-lt"/>
              </a:rPr>
              <a:t>AttributeFields</a:t>
            </a:r>
            <a:r>
              <a:rPr lang="en-US" altLang="zh-CN" sz="1300" dirty="0">
                <a:solidFill>
                  <a:schemeClr val="tx1">
                    <a:lumMod val="65000"/>
                    <a:lumOff val="35000"/>
                  </a:schemeClr>
                </a:solidFill>
                <a:cs typeface="+mn-ea"/>
                <a:sym typeface="+mn-lt"/>
              </a:rPr>
              <a:t> As </a:t>
            </a:r>
            <a:r>
              <a:rPr lang="en-US" altLang="zh-CN" sz="1300" dirty="0" err="1">
                <a:solidFill>
                  <a:schemeClr val="tx1">
                    <a:lumMod val="65000"/>
                    <a:lumOff val="35000"/>
                  </a:schemeClr>
                </a:solidFill>
                <a:cs typeface="+mn-ea"/>
                <a:sym typeface="+mn-lt"/>
              </a:rPr>
              <a:t>moFields</a:t>
            </a:r>
            <a:r>
              <a:rPr lang="zh-CN" altLang="en-US" sz="1300" dirty="0">
                <a:solidFill>
                  <a:schemeClr val="tx1">
                    <a:lumMod val="65000"/>
                    <a:lumOff val="35000"/>
                  </a:schemeClr>
                </a:solidFill>
                <a:cs typeface="+mn-ea"/>
                <a:sym typeface="+mn-lt"/>
              </a:rPr>
              <a:t>属性进行相应的修改，图层的要素集合属性</a:t>
            </a:r>
            <a:r>
              <a:rPr lang="en-US" altLang="zh-CN" sz="1300" dirty="0">
                <a:solidFill>
                  <a:schemeClr val="tx1">
                    <a:lumMod val="65000"/>
                    <a:lumOff val="35000"/>
                  </a:schemeClr>
                </a:solidFill>
                <a:cs typeface="+mn-ea"/>
                <a:sym typeface="+mn-lt"/>
              </a:rPr>
              <a:t>Features As </a:t>
            </a:r>
            <a:r>
              <a:rPr lang="en-US" altLang="zh-CN" sz="1300" dirty="0" err="1">
                <a:solidFill>
                  <a:schemeClr val="tx1">
                    <a:lumMod val="65000"/>
                    <a:lumOff val="35000"/>
                  </a:schemeClr>
                </a:solidFill>
                <a:cs typeface="+mn-ea"/>
                <a:sym typeface="+mn-lt"/>
              </a:rPr>
              <a:t>moFeatures</a:t>
            </a:r>
            <a:r>
              <a:rPr lang="zh-CN" altLang="en-US" sz="1300" dirty="0">
                <a:solidFill>
                  <a:schemeClr val="tx1">
                    <a:lumMod val="65000"/>
                    <a:lumOff val="35000"/>
                  </a:schemeClr>
                </a:solidFill>
                <a:cs typeface="+mn-ea"/>
                <a:sym typeface="+mn-lt"/>
              </a:rPr>
              <a:t>中各个要素的</a:t>
            </a:r>
            <a:r>
              <a:rPr lang="en-US" altLang="zh-CN" sz="1300" dirty="0">
                <a:solidFill>
                  <a:schemeClr val="tx1">
                    <a:lumMod val="65000"/>
                    <a:lumOff val="35000"/>
                  </a:schemeClr>
                </a:solidFill>
                <a:cs typeface="+mn-ea"/>
                <a:sym typeface="+mn-lt"/>
              </a:rPr>
              <a:t>Attributes As </a:t>
            </a:r>
            <a:r>
              <a:rPr lang="en-US" altLang="zh-CN" sz="1300" dirty="0" err="1">
                <a:solidFill>
                  <a:schemeClr val="tx1">
                    <a:lumMod val="65000"/>
                    <a:lumOff val="35000"/>
                  </a:schemeClr>
                </a:solidFill>
                <a:cs typeface="+mn-ea"/>
                <a:sym typeface="+mn-lt"/>
              </a:rPr>
              <a:t>moAttributes</a:t>
            </a:r>
            <a:r>
              <a:rPr lang="zh-CN" altLang="en-US" sz="1300" dirty="0">
                <a:solidFill>
                  <a:schemeClr val="tx1">
                    <a:lumMod val="65000"/>
                    <a:lumOff val="35000"/>
                  </a:schemeClr>
                </a:solidFill>
                <a:cs typeface="+mn-ea"/>
                <a:sym typeface="+mn-lt"/>
              </a:rPr>
              <a:t>也会相应地增加或删除。</a:t>
            </a: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2805896"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2</a:t>
            </a:r>
            <a:r>
              <a:rPr lang="zh-CN" altLang="en-US" sz="1800" b="1" dirty="0">
                <a:solidFill>
                  <a:srgbClr val="FFC000"/>
                </a:solidFill>
                <a:cs typeface="+mn-ea"/>
                <a:sym typeface="+mn-lt"/>
              </a:rPr>
              <a:t>：图层要素与属性编辑</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27" name="图片 26">
            <a:extLst>
              <a:ext uri="{FF2B5EF4-FFF2-40B4-BE49-F238E27FC236}">
                <a16:creationId xmlns:a16="http://schemas.microsoft.com/office/drawing/2014/main" id="{71ADD0D8-1D27-E38E-4BBD-F646D9F27FD8}"/>
              </a:ext>
            </a:extLst>
          </p:cNvPr>
          <p:cNvPicPr>
            <a:picLocks noChangeAspect="1"/>
          </p:cNvPicPr>
          <p:nvPr/>
        </p:nvPicPr>
        <p:blipFill>
          <a:blip r:embed="rId4"/>
          <a:stretch>
            <a:fillRect/>
          </a:stretch>
        </p:blipFill>
        <p:spPr>
          <a:xfrm>
            <a:off x="734211" y="1425045"/>
            <a:ext cx="3172268" cy="2838846"/>
          </a:xfrm>
          <a:prstGeom prst="rect">
            <a:avLst/>
          </a:prstGeom>
        </p:spPr>
      </p:pic>
    </p:spTree>
    <p:extLst>
      <p:ext uri="{BB962C8B-B14F-4D97-AF65-F5344CB8AC3E}">
        <p14:creationId xmlns:p14="http://schemas.microsoft.com/office/powerpoint/2010/main" val="366395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1050"/>
                            </p:stCondLst>
                            <p:childTnLst>
                              <p:par>
                                <p:cTn id="11" presetID="22"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childTnLst>
                          </p:cTn>
                        </p:par>
                        <p:par>
                          <p:cTn id="14" fill="hold">
                            <p:stCondLst>
                              <p:cond delay="1550"/>
                            </p:stCondLst>
                            <p:childTnLst>
                              <p:par>
                                <p:cTn id="15" presetID="22" presetClass="entr" presetSubtype="1"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463681" y="502885"/>
            <a:ext cx="2150118"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b. </a:t>
            </a:r>
            <a:r>
              <a:rPr lang="zh-CN" altLang="en-US" sz="1600" b="1" dirty="0">
                <a:solidFill>
                  <a:schemeClr val="tx1">
                    <a:lumMod val="75000"/>
                    <a:lumOff val="25000"/>
                  </a:schemeClr>
                </a:solidFill>
                <a:cs typeface="+mn-ea"/>
                <a:sym typeface="+mn-lt"/>
              </a:rPr>
              <a:t>编辑状态下 </a:t>
            </a:r>
            <a:r>
              <a:rPr lang="en-US" altLang="zh-CN" sz="1600" dirty="0">
                <a:solidFill>
                  <a:schemeClr val="tx1">
                    <a:lumMod val="75000"/>
                    <a:lumOff val="25000"/>
                  </a:schemeClr>
                </a:solidFill>
                <a:cs typeface="+mn-ea"/>
                <a:sym typeface="+mn-lt"/>
              </a:rPr>
              <a:t>/ 01</a:t>
            </a:r>
            <a:endParaRPr lang="zh-CN" altLang="en-US" sz="1600" dirty="0">
              <a:solidFill>
                <a:schemeClr val="tx1">
                  <a:lumMod val="75000"/>
                  <a:lumOff val="25000"/>
                </a:schemeClr>
              </a:solidFill>
              <a:cs typeface="+mn-ea"/>
              <a:sym typeface="+mn-lt"/>
            </a:endParaRPr>
          </a:p>
        </p:txBody>
      </p:sp>
      <p:sp>
        <p:nvSpPr>
          <p:cNvPr id="38" name="矩形 37"/>
          <p:cNvSpPr/>
          <p:nvPr/>
        </p:nvSpPr>
        <p:spPr>
          <a:xfrm>
            <a:off x="4993266" y="1552216"/>
            <a:ext cx="2433779"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01</a:t>
            </a:r>
            <a:r>
              <a:rPr lang="zh-CN" altLang="en-US" sz="1800" dirty="0">
                <a:solidFill>
                  <a:srgbClr val="73687C"/>
                </a:solidFill>
                <a:cs typeface="+mn-ea"/>
                <a:sym typeface="+mn-lt"/>
              </a:rPr>
              <a:t>：开始编辑</a:t>
            </a:r>
          </a:p>
        </p:txBody>
      </p:sp>
      <p:sp>
        <p:nvSpPr>
          <p:cNvPr id="39" name="矩形 38"/>
          <p:cNvSpPr/>
          <p:nvPr/>
        </p:nvSpPr>
        <p:spPr>
          <a:xfrm>
            <a:off x="4993266" y="1951406"/>
            <a:ext cx="3030443" cy="1586654"/>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    点击选项进入编辑状态，然后可以在主窗体中对图形数据进行编辑，如移动节点、增删节点、增删几何图形，此时数据编辑模块会实现相应的橡皮筋功能并记录用户做出的改变；用户也可以在属性表窗体中修改要素的属性值。</a:t>
            </a:r>
          </a:p>
        </p:txBody>
      </p:sp>
      <p:grpSp>
        <p:nvGrpSpPr>
          <p:cNvPr id="3" name="组合 2"/>
          <p:cNvGrpSpPr/>
          <p:nvPr/>
        </p:nvGrpSpPr>
        <p:grpSpPr>
          <a:xfrm>
            <a:off x="4386453" y="1495266"/>
            <a:ext cx="456140" cy="456140"/>
            <a:chOff x="4452843" y="1371600"/>
            <a:chExt cx="456140" cy="456140"/>
          </a:xfrm>
        </p:grpSpPr>
        <p:sp>
          <p:nvSpPr>
            <p:cNvPr id="64" name="矩形 63"/>
            <p:cNvSpPr/>
            <p:nvPr/>
          </p:nvSpPr>
          <p:spPr>
            <a:xfrm>
              <a:off x="4452843" y="1371600"/>
              <a:ext cx="456140" cy="4561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矩形-4"/>
            <p:cNvSpPr>
              <a:spLocks noEditPoints="1"/>
            </p:cNvSpPr>
            <p:nvPr/>
          </p:nvSpPr>
          <p:spPr bwMode="auto">
            <a:xfrm>
              <a:off x="4525415" y="1446378"/>
              <a:ext cx="310996" cy="306584"/>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sp>
        <p:nvSpPr>
          <p:cNvPr id="31" name="矩形 30">
            <a:extLst>
              <a:ext uri="{FF2B5EF4-FFF2-40B4-BE49-F238E27FC236}">
                <a16:creationId xmlns:a16="http://schemas.microsoft.com/office/drawing/2014/main" id="{B73FA754-9A7C-4FD9-91D2-F19491FD8470}"/>
              </a:ext>
            </a:extLst>
          </p:cNvPr>
          <p:cNvSpPr/>
          <p:nvPr/>
        </p:nvSpPr>
        <p:spPr>
          <a:xfrm>
            <a:off x="634246" y="226352"/>
            <a:ext cx="2805896"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2</a:t>
            </a:r>
            <a:r>
              <a:rPr lang="zh-CN" altLang="en-US" sz="1800" b="1" dirty="0">
                <a:solidFill>
                  <a:srgbClr val="FFC000"/>
                </a:solidFill>
                <a:cs typeface="+mn-ea"/>
                <a:sym typeface="+mn-lt"/>
              </a:rPr>
              <a:t>：图层要素与属性编辑</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23" name="图片 22">
            <a:extLst>
              <a:ext uri="{FF2B5EF4-FFF2-40B4-BE49-F238E27FC236}">
                <a16:creationId xmlns:a16="http://schemas.microsoft.com/office/drawing/2014/main" id="{CF604BF9-7A94-5903-6D58-08C40918AACD}"/>
              </a:ext>
            </a:extLst>
          </p:cNvPr>
          <p:cNvPicPr>
            <a:picLocks noChangeAspect="1"/>
          </p:cNvPicPr>
          <p:nvPr/>
        </p:nvPicPr>
        <p:blipFill>
          <a:blip r:embed="rId4"/>
          <a:stretch>
            <a:fillRect/>
          </a:stretch>
        </p:blipFill>
        <p:spPr>
          <a:xfrm>
            <a:off x="734211" y="1425045"/>
            <a:ext cx="3172268" cy="2838846"/>
          </a:xfrm>
          <a:prstGeom prst="rect">
            <a:avLst/>
          </a:prstGeom>
        </p:spPr>
      </p:pic>
    </p:spTree>
    <p:extLst>
      <p:ext uri="{BB962C8B-B14F-4D97-AF65-F5344CB8AC3E}">
        <p14:creationId xmlns:p14="http://schemas.microsoft.com/office/powerpoint/2010/main" val="280963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randombar(horizontal)">
                                      <p:cBhvr>
                                        <p:cTn id="11" dur="500"/>
                                        <p:tgtEl>
                                          <p:spTgt spid="38"/>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463681" y="502885"/>
            <a:ext cx="2150118"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b. </a:t>
            </a:r>
            <a:r>
              <a:rPr lang="zh-CN" altLang="en-US" sz="1600" b="1" dirty="0">
                <a:solidFill>
                  <a:schemeClr val="tx1">
                    <a:lumMod val="75000"/>
                    <a:lumOff val="25000"/>
                  </a:schemeClr>
                </a:solidFill>
                <a:cs typeface="+mn-ea"/>
                <a:sym typeface="+mn-lt"/>
              </a:rPr>
              <a:t>编辑状态下 </a:t>
            </a:r>
            <a:r>
              <a:rPr lang="en-US" altLang="zh-CN" sz="1600" dirty="0">
                <a:solidFill>
                  <a:schemeClr val="tx1">
                    <a:lumMod val="75000"/>
                    <a:lumOff val="25000"/>
                  </a:schemeClr>
                </a:solidFill>
                <a:cs typeface="+mn-ea"/>
                <a:sym typeface="+mn-lt"/>
              </a:rPr>
              <a:t>/ 02</a:t>
            </a:r>
            <a:endParaRPr lang="zh-CN" altLang="en-US" sz="1600" dirty="0">
              <a:solidFill>
                <a:schemeClr val="tx1">
                  <a:lumMod val="75000"/>
                  <a:lumOff val="25000"/>
                </a:schemeClr>
              </a:solidFill>
              <a:cs typeface="+mn-ea"/>
              <a:sym typeface="+mn-lt"/>
            </a:endParaRPr>
          </a:p>
        </p:txBody>
      </p:sp>
      <p:grpSp>
        <p:nvGrpSpPr>
          <p:cNvPr id="4" name="组合 3"/>
          <p:cNvGrpSpPr/>
          <p:nvPr/>
        </p:nvGrpSpPr>
        <p:grpSpPr>
          <a:xfrm>
            <a:off x="4402735" y="1520330"/>
            <a:ext cx="456140" cy="456140"/>
            <a:chOff x="4452843" y="2448515"/>
            <a:chExt cx="456140" cy="456140"/>
          </a:xfrm>
        </p:grpSpPr>
        <p:sp>
          <p:nvSpPr>
            <p:cNvPr id="65" name="矩形 64"/>
            <p:cNvSpPr/>
            <p:nvPr/>
          </p:nvSpPr>
          <p:spPr>
            <a:xfrm>
              <a:off x="4452843" y="2448515"/>
              <a:ext cx="456140" cy="4561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2"/>
            <p:cNvSpPr>
              <a:spLocks noEditPoints="1"/>
            </p:cNvSpPr>
            <p:nvPr/>
          </p:nvSpPr>
          <p:spPr bwMode="auto">
            <a:xfrm>
              <a:off x="4554913" y="2496585"/>
              <a:ext cx="252000" cy="360000"/>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sp>
        <p:nvSpPr>
          <p:cNvPr id="62" name="矩形 61"/>
          <p:cNvSpPr/>
          <p:nvPr/>
        </p:nvSpPr>
        <p:spPr>
          <a:xfrm>
            <a:off x="4993263" y="1550669"/>
            <a:ext cx="2921443"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02</a:t>
            </a:r>
            <a:r>
              <a:rPr lang="zh-CN" altLang="en-US" sz="1800" dirty="0">
                <a:solidFill>
                  <a:srgbClr val="73687C"/>
                </a:solidFill>
                <a:cs typeface="+mn-ea"/>
                <a:sym typeface="+mn-lt"/>
              </a:rPr>
              <a:t>：保存编辑内容</a:t>
            </a:r>
          </a:p>
        </p:txBody>
      </p:sp>
      <p:sp>
        <p:nvSpPr>
          <p:cNvPr id="63" name="矩形 62"/>
          <p:cNvSpPr/>
          <p:nvPr/>
        </p:nvSpPr>
        <p:spPr>
          <a:xfrm>
            <a:off x="4993263" y="2011327"/>
            <a:ext cx="2921443" cy="1066511"/>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    数据管理模块对图形数据和属性数据进行相应的修改（先修改内存数据，再同步到文件中），然后通过绘制模块重绘地图。</a:t>
            </a: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2805896"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2</a:t>
            </a:r>
            <a:r>
              <a:rPr lang="zh-CN" altLang="en-US" sz="1800" b="1" dirty="0">
                <a:solidFill>
                  <a:srgbClr val="FFC000"/>
                </a:solidFill>
                <a:cs typeface="+mn-ea"/>
                <a:sym typeface="+mn-lt"/>
              </a:rPr>
              <a:t>：图层要素与属性编辑</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23" name="图片 22">
            <a:extLst>
              <a:ext uri="{FF2B5EF4-FFF2-40B4-BE49-F238E27FC236}">
                <a16:creationId xmlns:a16="http://schemas.microsoft.com/office/drawing/2014/main" id="{CF604BF9-7A94-5903-6D58-08C40918AACD}"/>
              </a:ext>
            </a:extLst>
          </p:cNvPr>
          <p:cNvPicPr>
            <a:picLocks noChangeAspect="1"/>
          </p:cNvPicPr>
          <p:nvPr/>
        </p:nvPicPr>
        <p:blipFill>
          <a:blip r:embed="rId4"/>
          <a:stretch>
            <a:fillRect/>
          </a:stretch>
        </p:blipFill>
        <p:spPr>
          <a:xfrm>
            <a:off x="734211" y="1425045"/>
            <a:ext cx="3172268" cy="2838846"/>
          </a:xfrm>
          <a:prstGeom prst="rect">
            <a:avLst/>
          </a:prstGeom>
        </p:spPr>
      </p:pic>
    </p:spTree>
    <p:extLst>
      <p:ext uri="{BB962C8B-B14F-4D97-AF65-F5344CB8AC3E}">
        <p14:creationId xmlns:p14="http://schemas.microsoft.com/office/powerpoint/2010/main" val="267360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randombar(horizontal)">
                                      <p:cBhvr>
                                        <p:cTn id="11" dur="500"/>
                                        <p:tgtEl>
                                          <p:spTgt spid="62"/>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up)">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463681" y="502885"/>
            <a:ext cx="2150118" cy="357727"/>
          </a:xfrm>
          <a:prstGeom prst="rect">
            <a:avLst/>
          </a:prstGeom>
        </p:spPr>
        <p:txBody>
          <a:bodyPr wrap="square" lIns="68580" tIns="34290" rIns="68580" bIns="34290">
            <a:spAutoFit/>
          </a:bodyPr>
          <a:lstStyle/>
          <a:p>
            <a:pPr algn="ctr">
              <a:lnSpc>
                <a:spcPct val="130000"/>
              </a:lnSpc>
            </a:pPr>
            <a:r>
              <a:rPr lang="en-US" altLang="zh-CN" sz="1600" b="1" dirty="0">
                <a:solidFill>
                  <a:schemeClr val="tx1">
                    <a:lumMod val="75000"/>
                    <a:lumOff val="25000"/>
                  </a:schemeClr>
                </a:solidFill>
                <a:cs typeface="+mn-ea"/>
                <a:sym typeface="+mn-lt"/>
              </a:rPr>
              <a:t>b. </a:t>
            </a:r>
            <a:r>
              <a:rPr lang="zh-CN" altLang="en-US" sz="1600" b="1" dirty="0">
                <a:solidFill>
                  <a:schemeClr val="tx1">
                    <a:lumMod val="75000"/>
                    <a:lumOff val="25000"/>
                  </a:schemeClr>
                </a:solidFill>
                <a:cs typeface="+mn-ea"/>
                <a:sym typeface="+mn-lt"/>
              </a:rPr>
              <a:t>编辑状态下 </a:t>
            </a:r>
            <a:r>
              <a:rPr lang="en-US" altLang="zh-CN" sz="1600" dirty="0">
                <a:solidFill>
                  <a:schemeClr val="tx1">
                    <a:lumMod val="75000"/>
                    <a:lumOff val="25000"/>
                  </a:schemeClr>
                </a:solidFill>
                <a:cs typeface="+mn-ea"/>
                <a:sym typeface="+mn-lt"/>
              </a:rPr>
              <a:t>/ 03</a:t>
            </a:r>
            <a:endParaRPr lang="zh-CN" altLang="en-US" sz="1600" dirty="0">
              <a:solidFill>
                <a:schemeClr val="tx1">
                  <a:lumMod val="75000"/>
                  <a:lumOff val="25000"/>
                </a:schemeClr>
              </a:solidFill>
              <a:cs typeface="+mn-ea"/>
              <a:sym typeface="+mn-lt"/>
            </a:endParaRPr>
          </a:p>
        </p:txBody>
      </p:sp>
      <p:sp>
        <p:nvSpPr>
          <p:cNvPr id="43" name="矩形 42"/>
          <p:cNvSpPr/>
          <p:nvPr/>
        </p:nvSpPr>
        <p:spPr>
          <a:xfrm>
            <a:off x="4962988" y="2038028"/>
            <a:ext cx="2818495" cy="806440"/>
          </a:xfrm>
          <a:prstGeom prst="rect">
            <a:avLst/>
          </a:prstGeom>
        </p:spPr>
        <p:txBody>
          <a:bodyPr wrap="square" lIns="51435" tIns="25718" rIns="51435" bIns="25718">
            <a:spAutoFit/>
          </a:bodyPr>
          <a:lstStyle/>
          <a:p>
            <a:pPr algn="just">
              <a:lnSpc>
                <a:spcPct val="130000"/>
              </a:lnSpc>
            </a:pPr>
            <a:r>
              <a:rPr lang="zh-CN" altLang="en-US" sz="1300" dirty="0">
                <a:solidFill>
                  <a:schemeClr val="tx1">
                    <a:lumMod val="65000"/>
                    <a:lumOff val="35000"/>
                  </a:schemeClr>
                </a:solidFill>
                <a:cs typeface="+mn-ea"/>
                <a:sym typeface="+mn-lt"/>
              </a:rPr>
              <a:t>    点击选项后退出编辑状态，若此前用户未点击“保存编辑内容”按钮，会有相应的弹窗提示。</a:t>
            </a:r>
          </a:p>
        </p:txBody>
      </p:sp>
      <p:grpSp>
        <p:nvGrpSpPr>
          <p:cNvPr id="5" name="组合 4"/>
          <p:cNvGrpSpPr/>
          <p:nvPr/>
        </p:nvGrpSpPr>
        <p:grpSpPr>
          <a:xfrm>
            <a:off x="4387115" y="1511375"/>
            <a:ext cx="456140" cy="456140"/>
            <a:chOff x="4452843" y="3525430"/>
            <a:chExt cx="456140" cy="456140"/>
          </a:xfrm>
        </p:grpSpPr>
        <p:sp>
          <p:nvSpPr>
            <p:cNvPr id="66" name="矩形 65"/>
            <p:cNvSpPr/>
            <p:nvPr/>
          </p:nvSpPr>
          <p:spPr>
            <a:xfrm>
              <a:off x="4452843" y="3525430"/>
              <a:ext cx="456140" cy="4561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矩形-3"/>
            <p:cNvSpPr>
              <a:spLocks noEditPoints="1"/>
            </p:cNvSpPr>
            <p:nvPr/>
          </p:nvSpPr>
          <p:spPr bwMode="auto">
            <a:xfrm>
              <a:off x="4508030" y="3580617"/>
              <a:ext cx="345766" cy="345766"/>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p:spPr>
          <p:txBody>
            <a:bodyPr vert="horz" wrap="square" lIns="91414" tIns="45707" rIns="91414" bIns="45707" numCol="1" anchor="t" anchorCtr="0" compatLnSpc="1">
              <a:prstTxWarp prst="textNoShape">
                <a:avLst/>
              </a:prstTxWarp>
            </a:bodyPr>
            <a:lstStyle/>
            <a:p>
              <a:endParaRPr lang="zh-CN" altLang="en-US">
                <a:cs typeface="+mn-ea"/>
                <a:sym typeface="+mn-lt"/>
              </a:endParaRPr>
            </a:p>
          </p:txBody>
        </p:sp>
      </p:grpSp>
      <p:sp>
        <p:nvSpPr>
          <p:cNvPr id="67" name="矩形 66"/>
          <p:cNvSpPr/>
          <p:nvPr/>
        </p:nvSpPr>
        <p:spPr>
          <a:xfrm>
            <a:off x="4962988" y="1566079"/>
            <a:ext cx="2539937" cy="346249"/>
          </a:xfrm>
          <a:prstGeom prst="rect">
            <a:avLst/>
          </a:prstGeom>
        </p:spPr>
        <p:txBody>
          <a:bodyPr wrap="square" lIns="68580" tIns="34290" rIns="68580" bIns="34290">
            <a:spAutoFit/>
          </a:bodyPr>
          <a:lstStyle/>
          <a:p>
            <a:r>
              <a:rPr lang="en-US" altLang="zh-CN" sz="1800" dirty="0">
                <a:solidFill>
                  <a:srgbClr val="73687C"/>
                </a:solidFill>
                <a:cs typeface="+mn-ea"/>
                <a:sym typeface="+mn-lt"/>
              </a:rPr>
              <a:t>PART 03</a:t>
            </a:r>
            <a:r>
              <a:rPr lang="zh-CN" altLang="en-US" sz="1800" dirty="0">
                <a:solidFill>
                  <a:srgbClr val="73687C"/>
                </a:solidFill>
                <a:cs typeface="+mn-ea"/>
                <a:sym typeface="+mn-lt"/>
              </a:rPr>
              <a:t>：结束编辑</a:t>
            </a: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2805896"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2</a:t>
            </a:r>
            <a:r>
              <a:rPr lang="zh-CN" altLang="en-US" sz="1800" b="1" dirty="0">
                <a:solidFill>
                  <a:srgbClr val="FFC000"/>
                </a:solidFill>
                <a:cs typeface="+mn-ea"/>
                <a:sym typeface="+mn-lt"/>
              </a:rPr>
              <a:t>：图层要素与属性编辑</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23" name="图片 22">
            <a:extLst>
              <a:ext uri="{FF2B5EF4-FFF2-40B4-BE49-F238E27FC236}">
                <a16:creationId xmlns:a16="http://schemas.microsoft.com/office/drawing/2014/main" id="{CF604BF9-7A94-5903-6D58-08C40918AACD}"/>
              </a:ext>
            </a:extLst>
          </p:cNvPr>
          <p:cNvPicPr>
            <a:picLocks noChangeAspect="1"/>
          </p:cNvPicPr>
          <p:nvPr/>
        </p:nvPicPr>
        <p:blipFill>
          <a:blip r:embed="rId4"/>
          <a:stretch>
            <a:fillRect/>
          </a:stretch>
        </p:blipFill>
        <p:spPr>
          <a:xfrm>
            <a:off x="734211" y="1425045"/>
            <a:ext cx="3172268" cy="2838846"/>
          </a:xfrm>
          <a:prstGeom prst="rect">
            <a:avLst/>
          </a:prstGeom>
        </p:spPr>
      </p:pic>
    </p:spTree>
    <p:extLst>
      <p:ext uri="{BB962C8B-B14F-4D97-AF65-F5344CB8AC3E}">
        <p14:creationId xmlns:p14="http://schemas.microsoft.com/office/powerpoint/2010/main" val="183791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randombar(horizontal)">
                                      <p:cBhvr>
                                        <p:cTn id="11" dur="500"/>
                                        <p:tgtEl>
                                          <p:spTgt spid="67"/>
                                        </p:tgtEl>
                                      </p:cBhvr>
                                    </p:animEffect>
                                  </p:childTnLst>
                                </p:cTn>
                              </p:par>
                            </p:childTnLst>
                          </p:cTn>
                        </p:par>
                        <p:par>
                          <p:cTn id="12" fill="hold">
                            <p:stCondLst>
                              <p:cond delay="1250"/>
                            </p:stCondLst>
                            <p:childTnLst>
                              <p:par>
                                <p:cTn id="13" presetID="22" presetClass="entr" presetSubtype="1"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a:cxnSpLocks/>
          </p:cNvCxnSpPr>
          <p:nvPr/>
        </p:nvCxnSpPr>
        <p:spPr>
          <a:xfrm>
            <a:off x="4314986" y="1309045"/>
            <a:ext cx="338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424224" y="1021135"/>
            <a:ext cx="687041" cy="687041"/>
            <a:chOff x="2165167" y="2175297"/>
            <a:chExt cx="687041" cy="687041"/>
          </a:xfrm>
        </p:grpSpPr>
        <p:sp>
          <p:nvSpPr>
            <p:cNvPr id="35" name="圆角矩形 34"/>
            <p:cNvSpPr/>
            <p:nvPr/>
          </p:nvSpPr>
          <p:spPr>
            <a:xfrm rot="2689397">
              <a:off x="2165167" y="2175297"/>
              <a:ext cx="687041" cy="6870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1"/>
            <p:cNvSpPr>
              <a:spLocks/>
            </p:cNvSpPr>
            <p:nvPr/>
          </p:nvSpPr>
          <p:spPr bwMode="auto">
            <a:xfrm>
              <a:off x="2382687" y="2356817"/>
              <a:ext cx="252000" cy="324000"/>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cs typeface="+mn-ea"/>
                <a:sym typeface="+mn-lt"/>
              </a:endParaRPr>
            </a:p>
          </p:txBody>
        </p:sp>
      </p:grpSp>
      <p:grpSp>
        <p:nvGrpSpPr>
          <p:cNvPr id="11" name="组合 10"/>
          <p:cNvGrpSpPr/>
          <p:nvPr/>
        </p:nvGrpSpPr>
        <p:grpSpPr>
          <a:xfrm>
            <a:off x="5187347" y="1095540"/>
            <a:ext cx="1639654" cy="407877"/>
            <a:chOff x="5840646" y="1244957"/>
            <a:chExt cx="1639654" cy="407877"/>
          </a:xfrm>
        </p:grpSpPr>
        <p:sp>
          <p:nvSpPr>
            <p:cNvPr id="46" name="圆角矩形 45"/>
            <p:cNvSpPr/>
            <p:nvPr/>
          </p:nvSpPr>
          <p:spPr>
            <a:xfrm>
              <a:off x="5918201" y="1274085"/>
              <a:ext cx="1515482" cy="378749"/>
            </a:xfrm>
            <a:prstGeom prst="roundRect">
              <a:avLst/>
            </a:prstGeom>
            <a:solidFill>
              <a:schemeClr val="bg2">
                <a:lumMod val="75000"/>
              </a:schemeClr>
            </a:solidFill>
            <a:ln>
              <a:solidFill>
                <a:srgbClr val="00A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TextBox 46"/>
            <p:cNvSpPr txBox="1"/>
            <p:nvPr/>
          </p:nvSpPr>
          <p:spPr>
            <a:xfrm>
              <a:off x="5840646" y="1244957"/>
              <a:ext cx="1639654" cy="380810"/>
            </a:xfrm>
            <a:prstGeom prst="rect">
              <a:avLst/>
            </a:prstGeom>
            <a:solidFill>
              <a:schemeClr val="tx1">
                <a:lumMod val="75000"/>
                <a:lumOff val="25000"/>
              </a:schemeClr>
            </a:solidFill>
          </p:spPr>
          <p:txBody>
            <a:bodyPr wrap="square" rtlCol="0">
              <a:spAutoFit/>
            </a:bodyPr>
            <a:lstStyle/>
            <a:p>
              <a:pPr algn="ctr">
                <a:lnSpc>
                  <a:spcPct val="130000"/>
                </a:lnSpc>
              </a:pPr>
              <a:r>
                <a:rPr lang="zh-CN" altLang="en-US" sz="1600" b="1" dirty="0">
                  <a:solidFill>
                    <a:schemeClr val="bg1"/>
                  </a:solidFill>
                  <a:cs typeface="+mn-ea"/>
                  <a:sym typeface="+mn-lt"/>
                </a:rPr>
                <a:t>按属性选择</a:t>
              </a:r>
              <a:endParaRPr lang="zh-CN" altLang="en-US" sz="1600" dirty="0">
                <a:solidFill>
                  <a:schemeClr val="bg1"/>
                </a:solidFill>
                <a:cs typeface="+mn-ea"/>
                <a:sym typeface="+mn-lt"/>
              </a:endParaRPr>
            </a:p>
          </p:txBody>
        </p:sp>
      </p:grpSp>
      <p:sp>
        <p:nvSpPr>
          <p:cNvPr id="48" name="TextBox 47"/>
          <p:cNvSpPr txBox="1"/>
          <p:nvPr/>
        </p:nvSpPr>
        <p:spPr>
          <a:xfrm>
            <a:off x="3857755" y="1800159"/>
            <a:ext cx="4329775" cy="2457276"/>
          </a:xfrm>
          <a:prstGeom prst="rect">
            <a:avLst/>
          </a:prstGeom>
          <a:noFill/>
        </p:spPr>
        <p:txBody>
          <a:bodyPr wrap="square" rtlCol="0">
            <a:spAutoFit/>
          </a:bodyPr>
          <a:lstStyle/>
          <a:p>
            <a:pPr marL="228600" indent="-228600">
              <a:lnSpc>
                <a:spcPct val="150000"/>
              </a:lnSpc>
              <a:buFont typeface="+mj-ea"/>
              <a:buAutoNum type="circleNumDbPlain"/>
            </a:pPr>
            <a:r>
              <a:rPr lang="zh-CN" altLang="en-US" sz="1300" dirty="0">
                <a:solidFill>
                  <a:schemeClr val="tx1">
                    <a:lumMod val="65000"/>
                    <a:lumOff val="35000"/>
                  </a:schemeClr>
                </a:solidFill>
                <a:cs typeface="+mn-ea"/>
                <a:sym typeface="+mn-lt"/>
              </a:rPr>
              <a:t>用户点击菜单栏“选择”</a:t>
            </a:r>
            <a:r>
              <a:rPr lang="en-US" altLang="zh-CN" sz="1300" dirty="0">
                <a:solidFill>
                  <a:schemeClr val="tx1">
                    <a:lumMod val="65000"/>
                    <a:lumOff val="35000"/>
                  </a:schemeClr>
                </a:solidFill>
                <a:cs typeface="+mn-ea"/>
                <a:sym typeface="+mn-lt"/>
              </a:rPr>
              <a:t>-</a:t>
            </a:r>
            <a:r>
              <a:rPr lang="zh-CN" altLang="en-US" sz="1300" dirty="0">
                <a:solidFill>
                  <a:schemeClr val="tx1">
                    <a:lumMod val="65000"/>
                    <a:lumOff val="35000"/>
                  </a:schemeClr>
                </a:solidFill>
                <a:cs typeface="+mn-ea"/>
                <a:sym typeface="+mn-lt"/>
              </a:rPr>
              <a:t>“按属性选择”选项后软件弹出对应的“按属性选择”窗体；</a:t>
            </a:r>
            <a:endParaRPr lang="en-US" altLang="zh-CN" sz="1300" dirty="0">
              <a:solidFill>
                <a:schemeClr val="tx1">
                  <a:lumMod val="65000"/>
                  <a:lumOff val="35000"/>
                </a:schemeClr>
              </a:solidFill>
              <a:cs typeface="+mn-ea"/>
              <a:sym typeface="+mn-lt"/>
            </a:endParaRPr>
          </a:p>
          <a:p>
            <a:pPr marL="228600" indent="-228600">
              <a:lnSpc>
                <a:spcPct val="150000"/>
              </a:lnSpc>
              <a:buFont typeface="+mj-ea"/>
              <a:buAutoNum type="circleNumDbPlain"/>
            </a:pPr>
            <a:r>
              <a:rPr lang="zh-CN" altLang="en-US" sz="1300" dirty="0">
                <a:solidFill>
                  <a:schemeClr val="tx1">
                    <a:lumMod val="65000"/>
                    <a:lumOff val="35000"/>
                  </a:schemeClr>
                </a:solidFill>
                <a:cs typeface="+mn-ea"/>
                <a:sym typeface="+mn-lt"/>
              </a:rPr>
              <a:t>先由用户确定选择的图层，然后窗体展示出该图层的所有字段名称；</a:t>
            </a:r>
            <a:endParaRPr lang="en-US" altLang="zh-CN" sz="1300" dirty="0">
              <a:solidFill>
                <a:schemeClr val="tx1">
                  <a:lumMod val="65000"/>
                  <a:lumOff val="35000"/>
                </a:schemeClr>
              </a:solidFill>
              <a:cs typeface="+mn-ea"/>
              <a:sym typeface="+mn-lt"/>
            </a:endParaRPr>
          </a:p>
          <a:p>
            <a:pPr marL="228600" indent="-228600">
              <a:lnSpc>
                <a:spcPct val="150000"/>
              </a:lnSpc>
              <a:buFont typeface="+mj-ea"/>
              <a:buAutoNum type="circleNumDbPlain"/>
            </a:pPr>
            <a:r>
              <a:rPr lang="zh-CN" altLang="en-US" sz="1300" dirty="0">
                <a:solidFill>
                  <a:schemeClr val="tx1">
                    <a:lumMod val="65000"/>
                    <a:lumOff val="35000"/>
                  </a:schemeClr>
                </a:solidFill>
                <a:cs typeface="+mn-ea"/>
                <a:sym typeface="+mn-lt"/>
              </a:rPr>
              <a:t>用户可以通过点击运算符按钮、逻辑连接词按钮、字段唯一值列表按钮构建简单的</a:t>
            </a:r>
            <a:r>
              <a:rPr lang="en-US" altLang="zh-CN" sz="1300" dirty="0">
                <a:solidFill>
                  <a:schemeClr val="tx1">
                    <a:lumMod val="65000"/>
                    <a:lumOff val="35000"/>
                  </a:schemeClr>
                </a:solidFill>
                <a:cs typeface="+mn-ea"/>
                <a:sym typeface="+mn-lt"/>
              </a:rPr>
              <a:t>SQL</a:t>
            </a:r>
            <a:r>
              <a:rPr lang="zh-CN" altLang="en-US" sz="1300" dirty="0">
                <a:solidFill>
                  <a:schemeClr val="tx1">
                    <a:lumMod val="65000"/>
                    <a:lumOff val="35000"/>
                  </a:schemeClr>
                </a:solidFill>
                <a:cs typeface="+mn-ea"/>
                <a:sym typeface="+mn-lt"/>
              </a:rPr>
              <a:t>查询语句；</a:t>
            </a:r>
            <a:endParaRPr lang="en-US" altLang="zh-CN" sz="1300" dirty="0">
              <a:solidFill>
                <a:schemeClr val="tx1">
                  <a:lumMod val="65000"/>
                  <a:lumOff val="35000"/>
                </a:schemeClr>
              </a:solidFill>
              <a:cs typeface="+mn-ea"/>
              <a:sym typeface="+mn-lt"/>
            </a:endParaRPr>
          </a:p>
          <a:p>
            <a:pPr marL="228600" indent="-228600">
              <a:lnSpc>
                <a:spcPct val="150000"/>
              </a:lnSpc>
              <a:buFont typeface="+mj-ea"/>
              <a:buAutoNum type="circleNumDbPlain"/>
            </a:pPr>
            <a:r>
              <a:rPr lang="zh-CN" altLang="en-US" sz="1300" dirty="0">
                <a:solidFill>
                  <a:schemeClr val="tx1">
                    <a:lumMod val="65000"/>
                    <a:lumOff val="35000"/>
                  </a:schemeClr>
                </a:solidFill>
                <a:cs typeface="+mn-ea"/>
                <a:sym typeface="+mn-lt"/>
              </a:rPr>
              <a:t>数据查询模块在内存中完成查询并返回结果，主窗体中对被选中的要素进行高亮显示。</a:t>
            </a: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25" name="矩形 24">
            <a:extLst>
              <a:ext uri="{FF2B5EF4-FFF2-40B4-BE49-F238E27FC236}">
                <a16:creationId xmlns:a16="http://schemas.microsoft.com/office/drawing/2014/main" id="{F395F76B-5BC0-DD2A-906E-B4DAC0344B9B}"/>
              </a:ext>
            </a:extLst>
          </p:cNvPr>
          <p:cNvSpPr/>
          <p:nvPr/>
        </p:nvSpPr>
        <p:spPr>
          <a:xfrm>
            <a:off x="634246" y="226352"/>
            <a:ext cx="188256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例</a:t>
            </a:r>
            <a:r>
              <a:rPr lang="en-US" altLang="zh-CN" sz="1800" b="1" dirty="0">
                <a:solidFill>
                  <a:srgbClr val="FFC000"/>
                </a:solidFill>
                <a:cs typeface="+mn-ea"/>
                <a:sym typeface="+mn-lt"/>
              </a:rPr>
              <a:t>3</a:t>
            </a:r>
            <a:r>
              <a:rPr lang="zh-CN" altLang="en-US" sz="1800" b="1" dirty="0">
                <a:solidFill>
                  <a:srgbClr val="FFC000"/>
                </a:solidFill>
                <a:cs typeface="+mn-ea"/>
                <a:sym typeface="+mn-lt"/>
              </a:rPr>
              <a:t>：按属性选择</a:t>
            </a:r>
          </a:p>
        </p:txBody>
      </p:sp>
      <p:sp>
        <p:nvSpPr>
          <p:cNvPr id="26" name="矩形 25">
            <a:extLst>
              <a:ext uri="{FF2B5EF4-FFF2-40B4-BE49-F238E27FC236}">
                <a16:creationId xmlns:a16="http://schemas.microsoft.com/office/drawing/2014/main" id="{4BA8FE7A-328A-6E7B-5551-BB59DCABBA79}"/>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矩形 26">
            <a:extLst>
              <a:ext uri="{FF2B5EF4-FFF2-40B4-BE49-F238E27FC236}">
                <a16:creationId xmlns:a16="http://schemas.microsoft.com/office/drawing/2014/main" id="{194143DC-00B8-B378-D543-D19BCCC9E78E}"/>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13">
            <a:extLst>
              <a:ext uri="{FF2B5EF4-FFF2-40B4-BE49-F238E27FC236}">
                <a16:creationId xmlns:a16="http://schemas.microsoft.com/office/drawing/2014/main" id="{C24561B4-A5A9-2B8F-DCF0-F8BA1F9BCB22}"/>
              </a:ext>
            </a:extLst>
          </p:cNvPr>
          <p:cNvPicPr>
            <a:picLocks noChangeAspect="1"/>
          </p:cNvPicPr>
          <p:nvPr/>
        </p:nvPicPr>
        <p:blipFill>
          <a:blip r:embed="rId4"/>
          <a:stretch>
            <a:fillRect/>
          </a:stretch>
        </p:blipFill>
        <p:spPr>
          <a:xfrm>
            <a:off x="364390" y="693612"/>
            <a:ext cx="2682240" cy="4218305"/>
          </a:xfrm>
          <a:prstGeom prst="rect">
            <a:avLst/>
          </a:prstGeom>
        </p:spPr>
      </p:pic>
    </p:spTree>
    <p:extLst>
      <p:ext uri="{BB962C8B-B14F-4D97-AF65-F5344CB8AC3E}">
        <p14:creationId xmlns:p14="http://schemas.microsoft.com/office/powerpoint/2010/main" val="182173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26" presetClass="emph" presetSubtype="0" fill="hold" nodeType="withEffect">
                                  <p:stCondLst>
                                    <p:cond delay="0"/>
                                  </p:stCondLst>
                                  <p:childTnLst>
                                    <p:animEffect transition="out" filter="fade">
                                      <p:cBhvr>
                                        <p:cTn id="14" dur="500" tmFilter="0, 0; .2, .5; .8, .5; 1, 0"/>
                                        <p:tgtEl>
                                          <p:spTgt spid="10"/>
                                        </p:tgtEl>
                                      </p:cBhvr>
                                    </p:animEffect>
                                    <p:animScale>
                                      <p:cBhvr>
                                        <p:cTn id="15" dur="250" autoRev="1" fill="hold"/>
                                        <p:tgtEl>
                                          <p:spTgt spid="10"/>
                                        </p:tgtEl>
                                      </p:cBhvr>
                                      <p:by x="105000" y="105000"/>
                                    </p:animScale>
                                  </p:childTnLst>
                                </p:cTn>
                              </p:par>
                            </p:childTnLst>
                          </p:cTn>
                        </p:par>
                        <p:par>
                          <p:cTn id="16" fill="hold">
                            <p:stCondLst>
                              <p:cond delay="850"/>
                            </p:stCondLst>
                            <p:childTnLst>
                              <p:par>
                                <p:cTn id="17" presetID="50" presetClass="entr" presetSubtype="0" decel="10000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strVal val="#ppt_w+.3"/>
                                          </p:val>
                                        </p:tav>
                                        <p:tav tm="100000">
                                          <p:val>
                                            <p:strVal val="#ppt_w"/>
                                          </p:val>
                                        </p:tav>
                                      </p:tavLst>
                                    </p:anim>
                                    <p:anim calcmode="lin" valueType="num">
                                      <p:cBhvr>
                                        <p:cTn id="20" dur="500" fill="hold"/>
                                        <p:tgtEl>
                                          <p:spTgt spid="11"/>
                                        </p:tgtEl>
                                        <p:attrNameLst>
                                          <p:attrName>ppt_h</p:attrName>
                                        </p:attrNameLst>
                                      </p:cBhvr>
                                      <p:tavLst>
                                        <p:tav tm="0">
                                          <p:val>
                                            <p:strVal val="#ppt_h"/>
                                          </p:val>
                                        </p:tav>
                                        <p:tav tm="100000">
                                          <p:val>
                                            <p:strVal val="#ppt_h"/>
                                          </p:val>
                                        </p:tav>
                                      </p:tavLst>
                                    </p:anim>
                                    <p:animEffect transition="in" filter="fade">
                                      <p:cBhvr>
                                        <p:cTn id="21" dur="500"/>
                                        <p:tgtEl>
                                          <p:spTgt spid="11"/>
                                        </p:tgtEl>
                                      </p:cBhvr>
                                    </p:animEffect>
                                  </p:childTnLst>
                                </p:cTn>
                              </p:par>
                            </p:childTnLst>
                          </p:cTn>
                        </p:par>
                        <p:par>
                          <p:cTn id="22" fill="hold">
                            <p:stCondLst>
                              <p:cond delay="1350"/>
                            </p:stCondLst>
                            <p:childTnLst>
                              <p:par>
                                <p:cTn id="23" presetID="17" presetClass="entr" presetSubtype="1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strVal val="#ppt_h"/>
                                          </p:val>
                                        </p:tav>
                                        <p:tav tm="100000">
                                          <p:val>
                                            <p:strVal val="#ppt_h"/>
                                          </p:val>
                                        </p:tav>
                                      </p:tavLst>
                                    </p:anim>
                                  </p:childTnLst>
                                </p:cTn>
                              </p:par>
                              <p:par>
                                <p:cTn id="27" presetID="22" presetClass="entr" presetSubtype="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1850"/>
                            </p:stCondLst>
                            <p:childTnLst>
                              <p:par>
                                <p:cTn id="31" presetID="42" presetClass="entr" presetSubtype="0" fill="hold" grpId="0" nodeType="afterEffect">
                                  <p:stCondLst>
                                    <p:cond delay="0"/>
                                  </p:stCondLst>
                                  <p:childTnLst>
                                    <p:set>
                                      <p:cBhvr>
                                        <p:cTn id="32" dur="1" fill="hold">
                                          <p:stCondLst>
                                            <p:cond delay="0"/>
                                          </p:stCondLst>
                                        </p:cTn>
                                        <p:tgtEl>
                                          <p:spTgt spid="48">
                                            <p:txEl>
                                              <p:pRg st="0" end="0"/>
                                            </p:txEl>
                                          </p:spTgt>
                                        </p:tgtEl>
                                        <p:attrNameLst>
                                          <p:attrName>style.visibility</p:attrName>
                                        </p:attrNameLst>
                                      </p:cBhvr>
                                      <p:to>
                                        <p:strVal val="visible"/>
                                      </p:to>
                                    </p:set>
                                    <p:animEffect transition="in" filter="fade">
                                      <p:cBhvr>
                                        <p:cTn id="33" dur="750"/>
                                        <p:tgtEl>
                                          <p:spTgt spid="48">
                                            <p:txEl>
                                              <p:pRg st="0" end="0"/>
                                            </p:txEl>
                                          </p:spTgt>
                                        </p:tgtEl>
                                      </p:cBhvr>
                                    </p:animEffect>
                                    <p:anim calcmode="lin" valueType="num">
                                      <p:cBhvr>
                                        <p:cTn id="34"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35" dur="75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600"/>
                            </p:stCondLst>
                            <p:childTnLst>
                              <p:par>
                                <p:cTn id="37" presetID="42" presetClass="entr" presetSubtype="0" fill="hold" grpId="0" nodeType="afterEffect">
                                  <p:stCondLst>
                                    <p:cond delay="0"/>
                                  </p:stCondLst>
                                  <p:childTnLst>
                                    <p:set>
                                      <p:cBhvr>
                                        <p:cTn id="38" dur="1" fill="hold">
                                          <p:stCondLst>
                                            <p:cond delay="0"/>
                                          </p:stCondLst>
                                        </p:cTn>
                                        <p:tgtEl>
                                          <p:spTgt spid="48">
                                            <p:txEl>
                                              <p:pRg st="1" end="1"/>
                                            </p:txEl>
                                          </p:spTgt>
                                        </p:tgtEl>
                                        <p:attrNameLst>
                                          <p:attrName>style.visibility</p:attrName>
                                        </p:attrNameLst>
                                      </p:cBhvr>
                                      <p:to>
                                        <p:strVal val="visible"/>
                                      </p:to>
                                    </p:set>
                                    <p:animEffect transition="in" filter="fade">
                                      <p:cBhvr>
                                        <p:cTn id="39" dur="750"/>
                                        <p:tgtEl>
                                          <p:spTgt spid="48">
                                            <p:txEl>
                                              <p:pRg st="1" end="1"/>
                                            </p:txEl>
                                          </p:spTgt>
                                        </p:tgtEl>
                                      </p:cBhvr>
                                    </p:animEffect>
                                    <p:anim calcmode="lin" valueType="num">
                                      <p:cBhvr>
                                        <p:cTn id="40" dur="750" fill="hold"/>
                                        <p:tgtEl>
                                          <p:spTgt spid="48">
                                            <p:txEl>
                                              <p:pRg st="1" end="1"/>
                                            </p:txEl>
                                          </p:spTgt>
                                        </p:tgtEl>
                                        <p:attrNameLst>
                                          <p:attrName>ppt_x</p:attrName>
                                        </p:attrNameLst>
                                      </p:cBhvr>
                                      <p:tavLst>
                                        <p:tav tm="0">
                                          <p:val>
                                            <p:strVal val="#ppt_x"/>
                                          </p:val>
                                        </p:tav>
                                        <p:tav tm="100000">
                                          <p:val>
                                            <p:strVal val="#ppt_x"/>
                                          </p:val>
                                        </p:tav>
                                      </p:tavLst>
                                    </p:anim>
                                    <p:anim calcmode="lin" valueType="num">
                                      <p:cBhvr>
                                        <p:cTn id="41" dur="750" fill="hold"/>
                                        <p:tgtEl>
                                          <p:spTgt spid="48">
                                            <p:txEl>
                                              <p:pRg st="1" end="1"/>
                                            </p:txEl>
                                          </p:spTgt>
                                        </p:tgtEl>
                                        <p:attrNameLst>
                                          <p:attrName>ppt_y</p:attrName>
                                        </p:attrNameLst>
                                      </p:cBhvr>
                                      <p:tavLst>
                                        <p:tav tm="0">
                                          <p:val>
                                            <p:strVal val="#ppt_y+.1"/>
                                          </p:val>
                                        </p:tav>
                                        <p:tav tm="100000">
                                          <p:val>
                                            <p:strVal val="#ppt_y"/>
                                          </p:val>
                                        </p:tav>
                                      </p:tavLst>
                                    </p:anim>
                                  </p:childTnLst>
                                </p:cTn>
                              </p:par>
                            </p:childTnLst>
                          </p:cTn>
                        </p:par>
                        <p:par>
                          <p:cTn id="42" fill="hold">
                            <p:stCondLst>
                              <p:cond delay="3350"/>
                            </p:stCondLst>
                            <p:childTnLst>
                              <p:par>
                                <p:cTn id="43" presetID="42" presetClass="entr" presetSubtype="0" fill="hold" grpId="0" nodeType="afterEffect">
                                  <p:stCondLst>
                                    <p:cond delay="0"/>
                                  </p:stCondLst>
                                  <p:childTnLst>
                                    <p:set>
                                      <p:cBhvr>
                                        <p:cTn id="44" dur="1" fill="hold">
                                          <p:stCondLst>
                                            <p:cond delay="0"/>
                                          </p:stCondLst>
                                        </p:cTn>
                                        <p:tgtEl>
                                          <p:spTgt spid="48">
                                            <p:txEl>
                                              <p:pRg st="2" end="2"/>
                                            </p:txEl>
                                          </p:spTgt>
                                        </p:tgtEl>
                                        <p:attrNameLst>
                                          <p:attrName>style.visibility</p:attrName>
                                        </p:attrNameLst>
                                      </p:cBhvr>
                                      <p:to>
                                        <p:strVal val="visible"/>
                                      </p:to>
                                    </p:set>
                                    <p:animEffect transition="in" filter="fade">
                                      <p:cBhvr>
                                        <p:cTn id="45" dur="750"/>
                                        <p:tgtEl>
                                          <p:spTgt spid="48">
                                            <p:txEl>
                                              <p:pRg st="2" end="2"/>
                                            </p:txEl>
                                          </p:spTgt>
                                        </p:tgtEl>
                                      </p:cBhvr>
                                    </p:animEffect>
                                    <p:anim calcmode="lin" valueType="num">
                                      <p:cBhvr>
                                        <p:cTn id="46" dur="750" fill="hold"/>
                                        <p:tgtEl>
                                          <p:spTgt spid="48">
                                            <p:txEl>
                                              <p:pRg st="2" end="2"/>
                                            </p:txEl>
                                          </p:spTgt>
                                        </p:tgtEl>
                                        <p:attrNameLst>
                                          <p:attrName>ppt_x</p:attrName>
                                        </p:attrNameLst>
                                      </p:cBhvr>
                                      <p:tavLst>
                                        <p:tav tm="0">
                                          <p:val>
                                            <p:strVal val="#ppt_x"/>
                                          </p:val>
                                        </p:tav>
                                        <p:tav tm="100000">
                                          <p:val>
                                            <p:strVal val="#ppt_x"/>
                                          </p:val>
                                        </p:tav>
                                      </p:tavLst>
                                    </p:anim>
                                    <p:anim calcmode="lin" valueType="num">
                                      <p:cBhvr>
                                        <p:cTn id="47" dur="750" fill="hold"/>
                                        <p:tgtEl>
                                          <p:spTgt spid="48">
                                            <p:txEl>
                                              <p:pRg st="2" end="2"/>
                                            </p:txEl>
                                          </p:spTgt>
                                        </p:tgtEl>
                                        <p:attrNameLst>
                                          <p:attrName>ppt_y</p:attrName>
                                        </p:attrNameLst>
                                      </p:cBhvr>
                                      <p:tavLst>
                                        <p:tav tm="0">
                                          <p:val>
                                            <p:strVal val="#ppt_y+.1"/>
                                          </p:val>
                                        </p:tav>
                                        <p:tav tm="100000">
                                          <p:val>
                                            <p:strVal val="#ppt_y"/>
                                          </p:val>
                                        </p:tav>
                                      </p:tavLst>
                                    </p:anim>
                                  </p:childTnLst>
                                </p:cTn>
                              </p:par>
                            </p:childTnLst>
                          </p:cTn>
                        </p:par>
                        <p:par>
                          <p:cTn id="48" fill="hold">
                            <p:stCondLst>
                              <p:cond delay="4100"/>
                            </p:stCondLst>
                            <p:childTnLst>
                              <p:par>
                                <p:cTn id="49" presetID="42" presetClass="entr" presetSubtype="0" fill="hold" grpId="0" nodeType="afterEffect">
                                  <p:stCondLst>
                                    <p:cond delay="0"/>
                                  </p:stCondLst>
                                  <p:childTnLst>
                                    <p:set>
                                      <p:cBhvr>
                                        <p:cTn id="50" dur="1" fill="hold">
                                          <p:stCondLst>
                                            <p:cond delay="0"/>
                                          </p:stCondLst>
                                        </p:cTn>
                                        <p:tgtEl>
                                          <p:spTgt spid="48">
                                            <p:txEl>
                                              <p:pRg st="3" end="3"/>
                                            </p:txEl>
                                          </p:spTgt>
                                        </p:tgtEl>
                                        <p:attrNameLst>
                                          <p:attrName>style.visibility</p:attrName>
                                        </p:attrNameLst>
                                      </p:cBhvr>
                                      <p:to>
                                        <p:strVal val="visible"/>
                                      </p:to>
                                    </p:set>
                                    <p:animEffect transition="in" filter="fade">
                                      <p:cBhvr>
                                        <p:cTn id="51" dur="750"/>
                                        <p:tgtEl>
                                          <p:spTgt spid="48">
                                            <p:txEl>
                                              <p:pRg st="3" end="3"/>
                                            </p:txEl>
                                          </p:spTgt>
                                        </p:tgtEl>
                                      </p:cBhvr>
                                    </p:animEffect>
                                    <p:anim calcmode="lin" valueType="num">
                                      <p:cBhvr>
                                        <p:cTn id="52" dur="750" fill="hold"/>
                                        <p:tgtEl>
                                          <p:spTgt spid="48">
                                            <p:txEl>
                                              <p:pRg st="3" end="3"/>
                                            </p:txEl>
                                          </p:spTgt>
                                        </p:tgtEl>
                                        <p:attrNameLst>
                                          <p:attrName>ppt_x</p:attrName>
                                        </p:attrNameLst>
                                      </p:cBhvr>
                                      <p:tavLst>
                                        <p:tav tm="0">
                                          <p:val>
                                            <p:strVal val="#ppt_x"/>
                                          </p:val>
                                        </p:tav>
                                        <p:tav tm="100000">
                                          <p:val>
                                            <p:strVal val="#ppt_x"/>
                                          </p:val>
                                        </p:tav>
                                      </p:tavLst>
                                    </p:anim>
                                    <p:anim calcmode="lin" valueType="num">
                                      <p:cBhvr>
                                        <p:cTn id="53" dur="750" fill="hold"/>
                                        <p:tgtEl>
                                          <p:spTgt spid="4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1881499" y="1358866"/>
            <a:ext cx="5089167" cy="1025538"/>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项目进度与分工</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06</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103936" y="2512875"/>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561016" y="2630625"/>
            <a:ext cx="1730135" cy="246221"/>
          </a:xfrm>
          <a:prstGeom prst="rect">
            <a:avLst/>
          </a:prstGeom>
          <a:noFill/>
        </p:spPr>
        <p:txBody>
          <a:bodyPr wrap="square" rtlCol="0">
            <a:spAutoFit/>
          </a:bodyPr>
          <a:lstStyle/>
          <a:p>
            <a:pPr marL="171450" indent="-171450">
              <a:buFont typeface="Wingdings" panose="05000000000000000000" pitchFamily="2" charset="2"/>
              <a:buChar char="u"/>
            </a:pPr>
            <a:r>
              <a:rPr lang="zh-CN" altLang="en-US" sz="1000" dirty="0">
                <a:solidFill>
                  <a:schemeClr val="accent4">
                    <a:lumMod val="20000"/>
                    <a:lumOff val="80000"/>
                  </a:schemeClr>
                </a:solidFill>
                <a:cs typeface="+mn-ea"/>
                <a:sym typeface="+mn-lt"/>
              </a:rPr>
              <a:t>项目进度</a:t>
            </a:r>
          </a:p>
        </p:txBody>
      </p:sp>
      <p:sp>
        <p:nvSpPr>
          <p:cNvPr id="48" name="文本框 47"/>
          <p:cNvSpPr txBox="1"/>
          <p:nvPr/>
        </p:nvSpPr>
        <p:spPr>
          <a:xfrm>
            <a:off x="3561016" y="2876846"/>
            <a:ext cx="2060440" cy="246221"/>
          </a:xfrm>
          <a:prstGeom prst="rect">
            <a:avLst/>
          </a:prstGeom>
          <a:noFill/>
        </p:spPr>
        <p:txBody>
          <a:bodyPr wrap="square" rtlCol="0">
            <a:spAutoFit/>
          </a:bodyPr>
          <a:lstStyle>
            <a:defPPr>
              <a:defRPr lang="zh-CN"/>
            </a:defPPr>
            <a:lvl1pPr marL="171450" indent="-171450">
              <a:buFont typeface="Wingdings" panose="05000000000000000000" pitchFamily="2" charset="2"/>
              <a:buChar char="u"/>
              <a:defRPr sz="1000">
                <a:solidFill>
                  <a:schemeClr val="tx1">
                    <a:lumMod val="50000"/>
                    <a:lumOff val="50000"/>
                  </a:schemeClr>
                </a:solidFill>
                <a:latin typeface="思源宋体 CN" panose="02020400000000000000" pitchFamily="18" charset="-122"/>
                <a:ea typeface="思源宋体 CN" panose="02020400000000000000" pitchFamily="18" charset="-122"/>
                <a:cs typeface="+mn-ea"/>
              </a:defRPr>
            </a:lvl1pPr>
          </a:lstStyle>
          <a:p>
            <a:r>
              <a:rPr lang="zh-CN" altLang="en-US" dirty="0">
                <a:solidFill>
                  <a:schemeClr val="accent4">
                    <a:lumMod val="20000"/>
                    <a:lumOff val="80000"/>
                  </a:schemeClr>
                </a:solidFill>
                <a:latin typeface="+mn-lt"/>
                <a:ea typeface="+mn-ea"/>
                <a:sym typeface="+mn-lt"/>
              </a:rPr>
              <a:t>小组分工</a:t>
            </a:r>
          </a:p>
        </p:txBody>
      </p:sp>
    </p:spTree>
    <p:extLst>
      <p:ext uri="{BB962C8B-B14F-4D97-AF65-F5344CB8AC3E}">
        <p14:creationId xmlns:p14="http://schemas.microsoft.com/office/powerpoint/2010/main" val="131387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anim calcmode="lin" valueType="num">
                                      <p:cBhvr>
                                        <p:cTn id="20" dur="750" fill="hold"/>
                                        <p:tgtEl>
                                          <p:spTgt spid="2"/>
                                        </p:tgtEl>
                                        <p:attrNameLst>
                                          <p:attrName>ppt_x</p:attrName>
                                        </p:attrNameLst>
                                      </p:cBhvr>
                                      <p:tavLst>
                                        <p:tav tm="0">
                                          <p:val>
                                            <p:strVal val="#ppt_x"/>
                                          </p:val>
                                        </p:tav>
                                        <p:tav tm="100000">
                                          <p:val>
                                            <p:strVal val="#ppt_x"/>
                                          </p:val>
                                        </p:tav>
                                      </p:tavLst>
                                    </p:anim>
                                    <p:anim calcmode="lin" valueType="num">
                                      <p:cBhvr>
                                        <p:cTn id="21" dur="75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anim calcmode="lin" valueType="num">
                                      <p:cBhvr>
                                        <p:cTn id="25" dur="750" fill="hold"/>
                                        <p:tgtEl>
                                          <p:spTgt spid="48"/>
                                        </p:tgtEl>
                                        <p:attrNameLst>
                                          <p:attrName>ppt_x</p:attrName>
                                        </p:attrNameLst>
                                      </p:cBhvr>
                                      <p:tavLst>
                                        <p:tav tm="0">
                                          <p:val>
                                            <p:strVal val="#ppt_x"/>
                                          </p:val>
                                        </p:tav>
                                        <p:tav tm="100000">
                                          <p:val>
                                            <p:strVal val="#ppt_x"/>
                                          </p:val>
                                        </p:tav>
                                      </p:tavLst>
                                    </p:anim>
                                    <p:anim calcmode="lin" valueType="num">
                                      <p:cBhvr>
                                        <p:cTn id="26"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2"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219AFAF-B709-4817-A5E0-811C571330BE}"/>
              </a:ext>
            </a:extLst>
          </p:cNvPr>
          <p:cNvSpPr/>
          <p:nvPr/>
        </p:nvSpPr>
        <p:spPr>
          <a:xfrm>
            <a:off x="634246" y="226352"/>
            <a:ext cx="106182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运行环境</a:t>
            </a:r>
          </a:p>
        </p:txBody>
      </p:sp>
      <p:sp>
        <p:nvSpPr>
          <p:cNvPr id="21" name="矩形 20">
            <a:extLst>
              <a:ext uri="{FF2B5EF4-FFF2-40B4-BE49-F238E27FC236}">
                <a16:creationId xmlns:a16="http://schemas.microsoft.com/office/drawing/2014/main" id="{5452D29E-2764-4443-A2AC-F90F1BC8578A}"/>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矩形 21">
            <a:extLst>
              <a:ext uri="{FF2B5EF4-FFF2-40B4-BE49-F238E27FC236}">
                <a16:creationId xmlns:a16="http://schemas.microsoft.com/office/drawing/2014/main" id="{A0C9C29B-ECC2-4189-8CBE-30E3E1E9F21A}"/>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sp>
        <p:nvSpPr>
          <p:cNvPr id="13" name="文本框 12">
            <a:extLst>
              <a:ext uri="{FF2B5EF4-FFF2-40B4-BE49-F238E27FC236}">
                <a16:creationId xmlns:a16="http://schemas.microsoft.com/office/drawing/2014/main" id="{8C8A77A5-4F65-43C0-B674-1A9A4AE81BDF}"/>
              </a:ext>
            </a:extLst>
          </p:cNvPr>
          <p:cNvSpPr txBox="1"/>
          <p:nvPr/>
        </p:nvSpPr>
        <p:spPr>
          <a:xfrm>
            <a:off x="3657600" y="1332667"/>
            <a:ext cx="4648978" cy="2870016"/>
          </a:xfrm>
          <a:prstGeom prst="rect">
            <a:avLst/>
          </a:prstGeom>
          <a:noFill/>
        </p:spPr>
        <p:txBody>
          <a:bodyPr wrap="square">
            <a:spAutoFit/>
          </a:bodyPr>
          <a:lstStyle/>
          <a:p>
            <a:pPr algn="just">
              <a:lnSpc>
                <a:spcPct val="150000"/>
              </a:lnSpc>
              <a:spcBef>
                <a:spcPts val="600"/>
              </a:spcBef>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本软件的最终用户为在</a:t>
            </a:r>
            <a:r>
              <a:rPr lang="en-US" altLang="zh-CN" dirty="0">
                <a:solidFill>
                  <a:schemeClr val="tx1">
                    <a:lumMod val="65000"/>
                    <a:lumOff val="35000"/>
                  </a:schemeClr>
                </a:solidFill>
                <a:cs typeface="+mn-ea"/>
              </a:rPr>
              <a:t>GIS</a:t>
            </a:r>
            <a:r>
              <a:rPr lang="zh-CN" altLang="zh-CN" dirty="0">
                <a:solidFill>
                  <a:schemeClr val="tx1">
                    <a:lumMod val="65000"/>
                    <a:lumOff val="35000"/>
                  </a:schemeClr>
                </a:solidFill>
                <a:cs typeface="+mn-ea"/>
              </a:rPr>
              <a:t>领域中有矢量数据管理需要的专业人员，有一定的地学基础</a:t>
            </a:r>
            <a:r>
              <a:rPr lang="zh-CN" altLang="en-US" dirty="0">
                <a:solidFill>
                  <a:schemeClr val="tx1">
                    <a:lumMod val="65000"/>
                    <a:lumOff val="35000"/>
                  </a:schemeClr>
                </a:solidFill>
                <a:cs typeface="+mn-ea"/>
              </a:rPr>
              <a:t>。</a:t>
            </a:r>
            <a:endParaRPr lang="en-US" altLang="zh-CN" dirty="0">
              <a:solidFill>
                <a:schemeClr val="tx1">
                  <a:lumMod val="65000"/>
                  <a:lumOff val="35000"/>
                </a:schemeClr>
              </a:solidFill>
              <a:cs typeface="+mn-ea"/>
            </a:endParaRPr>
          </a:p>
          <a:p>
            <a:pPr algn="just">
              <a:lnSpc>
                <a:spcPct val="150000"/>
              </a:lnSpc>
              <a:spcBef>
                <a:spcPts val="600"/>
              </a:spcBef>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操作人员的教育水平为高中及以上，对地理信息系统有入门级的了解，本项目的操作也应符合类似软件的操作习惯（如鼠标左右键、滚轮、单击双击的使用习惯）。</a:t>
            </a:r>
            <a:endParaRPr lang="en-US" altLang="zh-CN" dirty="0">
              <a:solidFill>
                <a:schemeClr val="tx1">
                  <a:lumMod val="65000"/>
                  <a:lumOff val="35000"/>
                </a:schemeClr>
              </a:solidFill>
              <a:cs typeface="+mn-ea"/>
            </a:endParaRPr>
          </a:p>
          <a:p>
            <a:pPr algn="just">
              <a:lnSpc>
                <a:spcPct val="150000"/>
              </a:lnSpc>
              <a:spcBef>
                <a:spcPts val="600"/>
              </a:spcBef>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维护员的教育水平为本科及以上，应熟练掌握</a:t>
            </a:r>
            <a:r>
              <a:rPr lang="en-US" altLang="zh-CN" dirty="0">
                <a:solidFill>
                  <a:schemeClr val="tx1">
                    <a:lumMod val="65000"/>
                    <a:lumOff val="35000"/>
                  </a:schemeClr>
                </a:solidFill>
                <a:cs typeface="+mn-ea"/>
              </a:rPr>
              <a:t>C#</a:t>
            </a:r>
            <a:r>
              <a:rPr lang="zh-CN" altLang="zh-CN" dirty="0">
                <a:solidFill>
                  <a:schemeClr val="tx1">
                    <a:lumMod val="65000"/>
                    <a:lumOff val="35000"/>
                  </a:schemeClr>
                </a:solidFill>
                <a:cs typeface="+mn-ea"/>
              </a:rPr>
              <a:t>编程，能快速进行</a:t>
            </a:r>
            <a:r>
              <a:rPr lang="en-US" altLang="zh-CN" dirty="0">
                <a:solidFill>
                  <a:schemeClr val="tx1">
                    <a:lumMod val="65000"/>
                    <a:lumOff val="35000"/>
                  </a:schemeClr>
                </a:solidFill>
                <a:cs typeface="+mn-ea"/>
              </a:rPr>
              <a:t>bug</a:t>
            </a:r>
            <a:r>
              <a:rPr lang="zh-CN" altLang="zh-CN" dirty="0">
                <a:solidFill>
                  <a:schemeClr val="tx1">
                    <a:lumMod val="65000"/>
                    <a:lumOff val="35000"/>
                  </a:schemeClr>
                </a:solidFill>
                <a:cs typeface="+mn-ea"/>
              </a:rPr>
              <a:t>定位及修复。</a:t>
            </a:r>
          </a:p>
          <a:p>
            <a:pPr algn="just">
              <a:lnSpc>
                <a:spcPct val="150000"/>
              </a:lnSpc>
              <a:spcBef>
                <a:spcPts val="600"/>
              </a:spcBef>
            </a:pPr>
            <a:r>
              <a:rPr lang="en-US" altLang="zh-CN" dirty="0">
                <a:solidFill>
                  <a:schemeClr val="tx1">
                    <a:lumMod val="65000"/>
                    <a:lumOff val="35000"/>
                  </a:schemeClr>
                </a:solidFill>
                <a:cs typeface="+mn-ea"/>
              </a:rPr>
              <a:t>       </a:t>
            </a:r>
            <a:r>
              <a:rPr lang="zh-CN" altLang="zh-CN" dirty="0">
                <a:solidFill>
                  <a:schemeClr val="tx1">
                    <a:lumMod val="65000"/>
                    <a:lumOff val="35000"/>
                  </a:schemeClr>
                </a:solidFill>
                <a:cs typeface="+mn-ea"/>
              </a:rPr>
              <a:t>本软件的预期使用频率为按照用户需求使用。</a:t>
            </a:r>
          </a:p>
        </p:txBody>
      </p:sp>
      <p:sp>
        <p:nvSpPr>
          <p:cNvPr id="14" name="任意多边形-7">
            <a:extLst>
              <a:ext uri="{FF2B5EF4-FFF2-40B4-BE49-F238E27FC236}">
                <a16:creationId xmlns:a16="http://schemas.microsoft.com/office/drawing/2014/main" id="{E7329825-525D-437A-B7F8-8928B2C05288}"/>
              </a:ext>
            </a:extLst>
          </p:cNvPr>
          <p:cNvSpPr>
            <a:spLocks/>
          </p:cNvSpPr>
          <p:nvPr/>
        </p:nvSpPr>
        <p:spPr bwMode="auto">
          <a:xfrm>
            <a:off x="327991" y="1358067"/>
            <a:ext cx="2900559" cy="2659275"/>
          </a:xfrm>
          <a:custGeom>
            <a:avLst/>
            <a:gdLst>
              <a:gd name="T0" fmla="*/ 1401482 w 1587500"/>
              <a:gd name="T1" fmla="*/ 439867 h 1489075"/>
              <a:gd name="T2" fmla="*/ 1498397 w 1587500"/>
              <a:gd name="T3" fmla="*/ 519641 h 1489075"/>
              <a:gd name="T4" fmla="*/ 1547617 w 1587500"/>
              <a:gd name="T5" fmla="*/ 636819 h 1489075"/>
              <a:gd name="T6" fmla="*/ 1535027 w 1587500"/>
              <a:gd name="T7" fmla="*/ 767357 h 1489075"/>
              <a:gd name="T8" fmla="*/ 1464439 w 1587500"/>
              <a:gd name="T9" fmla="*/ 871558 h 1489075"/>
              <a:gd name="T10" fmla="*/ 1353407 w 1587500"/>
              <a:gd name="T11" fmla="*/ 931483 h 1489075"/>
              <a:gd name="T12" fmla="*/ 1221772 w 1587500"/>
              <a:gd name="T13" fmla="*/ 931483 h 1489075"/>
              <a:gd name="T14" fmla="*/ 1110739 w 1587500"/>
              <a:gd name="T15" fmla="*/ 871558 h 1489075"/>
              <a:gd name="T16" fmla="*/ 1040915 w 1587500"/>
              <a:gd name="T17" fmla="*/ 767357 h 1489075"/>
              <a:gd name="T18" fmla="*/ 1027943 w 1587500"/>
              <a:gd name="T19" fmla="*/ 636819 h 1489075"/>
              <a:gd name="T20" fmla="*/ 1077163 w 1587500"/>
              <a:gd name="T21" fmla="*/ 519641 h 1489075"/>
              <a:gd name="T22" fmla="*/ 1173696 w 1587500"/>
              <a:gd name="T23" fmla="*/ 439867 h 1489075"/>
              <a:gd name="T24" fmla="*/ 1263528 w 1587500"/>
              <a:gd name="T25" fmla="*/ 60613 h 1489075"/>
              <a:gd name="T26" fmla="*/ 1126859 w 1587500"/>
              <a:gd name="T27" fmla="*/ 78912 h 1489075"/>
              <a:gd name="T28" fmla="*/ 996280 w 1587500"/>
              <a:gd name="T29" fmla="*/ 130376 h 1489075"/>
              <a:gd name="T30" fmla="*/ 879026 w 1587500"/>
              <a:gd name="T31" fmla="*/ 215388 h 1489075"/>
              <a:gd name="T32" fmla="*/ 787278 w 1587500"/>
              <a:gd name="T33" fmla="*/ 326322 h 1489075"/>
              <a:gd name="T34" fmla="*/ 727128 w 1587500"/>
              <a:gd name="T35" fmla="*/ 452123 h 1489075"/>
              <a:gd name="T36" fmla="*/ 699718 w 1587500"/>
              <a:gd name="T37" fmla="*/ 587455 h 1489075"/>
              <a:gd name="T38" fmla="*/ 705048 w 1587500"/>
              <a:gd name="T39" fmla="*/ 725074 h 1489075"/>
              <a:gd name="T40" fmla="*/ 742736 w 1587500"/>
              <a:gd name="T41" fmla="*/ 858881 h 1489075"/>
              <a:gd name="T42" fmla="*/ 814688 w 1587500"/>
              <a:gd name="T43" fmla="*/ 982395 h 1489075"/>
              <a:gd name="T44" fmla="*/ 916715 w 1587500"/>
              <a:gd name="T45" fmla="*/ 1086468 h 1489075"/>
              <a:gd name="T46" fmla="*/ 1025160 w 1587500"/>
              <a:gd name="T47" fmla="*/ 1127981 h 1489075"/>
              <a:gd name="T48" fmla="*/ 1177404 w 1587500"/>
              <a:gd name="T49" fmla="*/ 1036279 h 1489075"/>
              <a:gd name="T50" fmla="*/ 1362380 w 1587500"/>
              <a:gd name="T51" fmla="*/ 1027147 h 1489075"/>
              <a:gd name="T52" fmla="*/ 1523759 w 1587500"/>
              <a:gd name="T53" fmla="*/ 1104008 h 1489075"/>
              <a:gd name="T54" fmla="*/ 1630138 w 1587500"/>
              <a:gd name="T55" fmla="*/ 1083418 h 1489075"/>
              <a:gd name="T56" fmla="*/ 1731022 w 1587500"/>
              <a:gd name="T57" fmla="*/ 978202 h 1489075"/>
              <a:gd name="T58" fmla="*/ 1800689 w 1587500"/>
              <a:gd name="T59" fmla="*/ 856213 h 1489075"/>
              <a:gd name="T60" fmla="*/ 1837616 w 1587500"/>
              <a:gd name="T61" fmla="*/ 723168 h 1489075"/>
              <a:gd name="T62" fmla="*/ 1842566 w 1587500"/>
              <a:gd name="T63" fmla="*/ 585549 h 1489075"/>
              <a:gd name="T64" fmla="*/ 1814776 w 1587500"/>
              <a:gd name="T65" fmla="*/ 449836 h 1489075"/>
              <a:gd name="T66" fmla="*/ 1752722 w 1587500"/>
              <a:gd name="T67" fmla="*/ 322891 h 1489075"/>
              <a:gd name="T68" fmla="*/ 1659071 w 1587500"/>
              <a:gd name="T69" fmla="*/ 211195 h 1489075"/>
              <a:gd name="T70" fmla="*/ 1542578 w 1587500"/>
              <a:gd name="T71" fmla="*/ 128851 h 1489075"/>
              <a:gd name="T72" fmla="*/ 1413522 w 1587500"/>
              <a:gd name="T73" fmla="*/ 78531 h 1489075"/>
              <a:gd name="T74" fmla="*/ 1277614 w 1587500"/>
              <a:gd name="T75" fmla="*/ 60613 h 1489075"/>
              <a:gd name="T76" fmla="*/ 1383828 w 1587500"/>
              <a:gd name="T77" fmla="*/ 9912 h 1489075"/>
              <a:gd name="T78" fmla="*/ 1529634 w 1587500"/>
              <a:gd name="T79" fmla="*/ 54896 h 1489075"/>
              <a:gd name="T80" fmla="*/ 1663259 w 1587500"/>
              <a:gd name="T81" fmla="*/ 135332 h 1489075"/>
              <a:gd name="T82" fmla="*/ 1775945 w 1587500"/>
              <a:gd name="T83" fmla="*/ 250459 h 1489075"/>
              <a:gd name="T84" fmla="*/ 1855129 w 1587500"/>
              <a:gd name="T85" fmla="*/ 387316 h 1489075"/>
              <a:gd name="T86" fmla="*/ 1897766 w 1587500"/>
              <a:gd name="T87" fmla="*/ 534848 h 1489075"/>
              <a:gd name="T88" fmla="*/ 1902715 w 1587500"/>
              <a:gd name="T89" fmla="*/ 686952 h 1489075"/>
              <a:gd name="T90" fmla="*/ 1872260 w 1587500"/>
              <a:gd name="T91" fmla="*/ 836390 h 1489075"/>
              <a:gd name="T92" fmla="*/ 1806400 w 1587500"/>
              <a:gd name="T93" fmla="*/ 975534 h 1489075"/>
              <a:gd name="T94" fmla="*/ 1704373 w 1587500"/>
              <a:gd name="T95" fmla="*/ 1098286 h 1489075"/>
              <a:gd name="T96" fmla="*/ 1595694 w 1587500"/>
              <a:gd name="T97" fmla="*/ 1183154 h 1489075"/>
              <a:gd name="T98" fmla="*/ 1657352 w 1587500"/>
              <a:gd name="T99" fmla="*/ 1352859 h 1489075"/>
              <a:gd name="T100" fmla="*/ 928104 w 1587500"/>
              <a:gd name="T101" fmla="*/ 1298066 h 1489075"/>
              <a:gd name="T102" fmla="*/ 935369 w 1587500"/>
              <a:gd name="T103" fmla="*/ 1172622 h 1489075"/>
              <a:gd name="T104" fmla="*/ 674212 w 1587500"/>
              <a:gd name="T105" fmla="*/ 1225231 h 1489075"/>
              <a:gd name="T106" fmla="*/ 735122 w 1587500"/>
              <a:gd name="T107" fmla="*/ 972103 h 1489075"/>
              <a:gd name="T108" fmla="*/ 670786 w 1587500"/>
              <a:gd name="T109" fmla="*/ 836770 h 1489075"/>
              <a:gd name="T110" fmla="*/ 640710 w 1587500"/>
              <a:gd name="T111" fmla="*/ 693434 h 1489075"/>
              <a:gd name="T112" fmla="*/ 643756 w 1587500"/>
              <a:gd name="T113" fmla="*/ 547809 h 1489075"/>
              <a:gd name="T114" fmla="*/ 679922 w 1587500"/>
              <a:gd name="T115" fmla="*/ 406377 h 1489075"/>
              <a:gd name="T116" fmla="*/ 748447 w 1587500"/>
              <a:gd name="T117" fmla="*/ 275239 h 1489075"/>
              <a:gd name="T118" fmla="*/ 849713 w 1587500"/>
              <a:gd name="T119" fmla="*/ 160112 h 1489075"/>
              <a:gd name="T120" fmla="*/ 981814 w 1587500"/>
              <a:gd name="T121" fmla="*/ 69763 h 1489075"/>
              <a:gd name="T122" fmla="*/ 1126478 w 1587500"/>
              <a:gd name="T123" fmla="*/ 16392 h 14890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7500" h="1489075">
                <a:moveTo>
                  <a:pt x="1073150" y="344487"/>
                </a:moveTo>
                <a:lnTo>
                  <a:pt x="1084279" y="345123"/>
                </a:lnTo>
                <a:lnTo>
                  <a:pt x="1095725" y="345759"/>
                </a:lnTo>
                <a:lnTo>
                  <a:pt x="1106536" y="347031"/>
                </a:lnTo>
                <a:lnTo>
                  <a:pt x="1117347" y="349256"/>
                </a:lnTo>
                <a:lnTo>
                  <a:pt x="1127839" y="351482"/>
                </a:lnTo>
                <a:lnTo>
                  <a:pt x="1138014" y="354344"/>
                </a:lnTo>
                <a:lnTo>
                  <a:pt x="1148189" y="358159"/>
                </a:lnTo>
                <a:lnTo>
                  <a:pt x="1158364" y="361975"/>
                </a:lnTo>
                <a:lnTo>
                  <a:pt x="1167902" y="366426"/>
                </a:lnTo>
                <a:lnTo>
                  <a:pt x="1177441" y="371196"/>
                </a:lnTo>
                <a:lnTo>
                  <a:pt x="1186980" y="376601"/>
                </a:lnTo>
                <a:lnTo>
                  <a:pt x="1195565" y="382006"/>
                </a:lnTo>
                <a:lnTo>
                  <a:pt x="1204150" y="388366"/>
                </a:lnTo>
                <a:lnTo>
                  <a:pt x="1212735" y="394725"/>
                </a:lnTo>
                <a:lnTo>
                  <a:pt x="1220366" y="401720"/>
                </a:lnTo>
                <a:lnTo>
                  <a:pt x="1227997" y="409033"/>
                </a:lnTo>
                <a:lnTo>
                  <a:pt x="1235310" y="416664"/>
                </a:lnTo>
                <a:lnTo>
                  <a:pt x="1241987" y="424613"/>
                </a:lnTo>
                <a:lnTo>
                  <a:pt x="1248664" y="432880"/>
                </a:lnTo>
                <a:lnTo>
                  <a:pt x="1254706" y="441147"/>
                </a:lnTo>
                <a:lnTo>
                  <a:pt x="1260429" y="450368"/>
                </a:lnTo>
                <a:lnTo>
                  <a:pt x="1265516" y="459271"/>
                </a:lnTo>
                <a:lnTo>
                  <a:pt x="1270604" y="468810"/>
                </a:lnTo>
                <a:lnTo>
                  <a:pt x="1275055" y="478667"/>
                </a:lnTo>
                <a:lnTo>
                  <a:pt x="1279189" y="488523"/>
                </a:lnTo>
                <a:lnTo>
                  <a:pt x="1282368" y="498698"/>
                </a:lnTo>
                <a:lnTo>
                  <a:pt x="1285230" y="509191"/>
                </a:lnTo>
                <a:lnTo>
                  <a:pt x="1287774" y="519683"/>
                </a:lnTo>
                <a:lnTo>
                  <a:pt x="1289681" y="530494"/>
                </a:lnTo>
                <a:lnTo>
                  <a:pt x="1290953" y="541623"/>
                </a:lnTo>
                <a:lnTo>
                  <a:pt x="1291907" y="552433"/>
                </a:lnTo>
                <a:lnTo>
                  <a:pt x="1292225" y="564198"/>
                </a:lnTo>
                <a:lnTo>
                  <a:pt x="1291907" y="575327"/>
                </a:lnTo>
                <a:lnTo>
                  <a:pt x="1290953" y="586137"/>
                </a:lnTo>
                <a:lnTo>
                  <a:pt x="1289681" y="597266"/>
                </a:lnTo>
                <a:lnTo>
                  <a:pt x="1287774" y="608077"/>
                </a:lnTo>
                <a:lnTo>
                  <a:pt x="1285230" y="618569"/>
                </a:lnTo>
                <a:lnTo>
                  <a:pt x="1282368" y="629062"/>
                </a:lnTo>
                <a:lnTo>
                  <a:pt x="1279189" y="639237"/>
                </a:lnTo>
                <a:lnTo>
                  <a:pt x="1275055" y="649094"/>
                </a:lnTo>
                <a:lnTo>
                  <a:pt x="1270604" y="658950"/>
                </a:lnTo>
                <a:lnTo>
                  <a:pt x="1265516" y="668489"/>
                </a:lnTo>
                <a:lnTo>
                  <a:pt x="1260429" y="677392"/>
                </a:lnTo>
                <a:lnTo>
                  <a:pt x="1254706" y="686613"/>
                </a:lnTo>
                <a:lnTo>
                  <a:pt x="1248664" y="694880"/>
                </a:lnTo>
                <a:lnTo>
                  <a:pt x="1241987" y="703147"/>
                </a:lnTo>
                <a:lnTo>
                  <a:pt x="1235310" y="711096"/>
                </a:lnTo>
                <a:lnTo>
                  <a:pt x="1227997" y="718727"/>
                </a:lnTo>
                <a:lnTo>
                  <a:pt x="1220366" y="726040"/>
                </a:lnTo>
                <a:lnTo>
                  <a:pt x="1212735" y="733035"/>
                </a:lnTo>
                <a:lnTo>
                  <a:pt x="1204150" y="739394"/>
                </a:lnTo>
                <a:lnTo>
                  <a:pt x="1195565" y="745436"/>
                </a:lnTo>
                <a:lnTo>
                  <a:pt x="1186980" y="751159"/>
                </a:lnTo>
                <a:lnTo>
                  <a:pt x="1177441" y="756564"/>
                </a:lnTo>
                <a:lnTo>
                  <a:pt x="1167902" y="761334"/>
                </a:lnTo>
                <a:lnTo>
                  <a:pt x="1158364" y="765785"/>
                </a:lnTo>
                <a:lnTo>
                  <a:pt x="1148189" y="769601"/>
                </a:lnTo>
                <a:lnTo>
                  <a:pt x="1138014" y="773098"/>
                </a:lnTo>
                <a:lnTo>
                  <a:pt x="1127839" y="775960"/>
                </a:lnTo>
                <a:lnTo>
                  <a:pt x="1117347" y="778504"/>
                </a:lnTo>
                <a:lnTo>
                  <a:pt x="1106536" y="780093"/>
                </a:lnTo>
                <a:lnTo>
                  <a:pt x="1095725" y="781683"/>
                </a:lnTo>
                <a:lnTo>
                  <a:pt x="1084279" y="782637"/>
                </a:lnTo>
                <a:lnTo>
                  <a:pt x="1073150" y="782637"/>
                </a:lnTo>
                <a:lnTo>
                  <a:pt x="1062021" y="782637"/>
                </a:lnTo>
                <a:lnTo>
                  <a:pt x="1050575" y="781683"/>
                </a:lnTo>
                <a:lnTo>
                  <a:pt x="1039764" y="780093"/>
                </a:lnTo>
                <a:lnTo>
                  <a:pt x="1028953" y="778504"/>
                </a:lnTo>
                <a:lnTo>
                  <a:pt x="1018143" y="775960"/>
                </a:lnTo>
                <a:lnTo>
                  <a:pt x="1007968" y="773098"/>
                </a:lnTo>
                <a:lnTo>
                  <a:pt x="997793" y="769601"/>
                </a:lnTo>
                <a:lnTo>
                  <a:pt x="987619" y="765785"/>
                </a:lnTo>
                <a:lnTo>
                  <a:pt x="978080" y="761334"/>
                </a:lnTo>
                <a:lnTo>
                  <a:pt x="968541" y="756564"/>
                </a:lnTo>
                <a:lnTo>
                  <a:pt x="959320" y="751159"/>
                </a:lnTo>
                <a:lnTo>
                  <a:pt x="950735" y="745436"/>
                </a:lnTo>
                <a:lnTo>
                  <a:pt x="941832" y="739394"/>
                </a:lnTo>
                <a:lnTo>
                  <a:pt x="933565" y="733035"/>
                </a:lnTo>
                <a:lnTo>
                  <a:pt x="925616" y="726040"/>
                </a:lnTo>
                <a:lnTo>
                  <a:pt x="918303" y="718727"/>
                </a:lnTo>
                <a:lnTo>
                  <a:pt x="910990" y="711096"/>
                </a:lnTo>
                <a:lnTo>
                  <a:pt x="904313" y="703147"/>
                </a:lnTo>
                <a:lnTo>
                  <a:pt x="897636" y="694880"/>
                </a:lnTo>
                <a:lnTo>
                  <a:pt x="891594" y="686613"/>
                </a:lnTo>
                <a:lnTo>
                  <a:pt x="885553" y="677392"/>
                </a:lnTo>
                <a:lnTo>
                  <a:pt x="880466" y="668489"/>
                </a:lnTo>
                <a:lnTo>
                  <a:pt x="875378" y="658950"/>
                </a:lnTo>
                <a:lnTo>
                  <a:pt x="871245" y="649094"/>
                </a:lnTo>
                <a:lnTo>
                  <a:pt x="867429" y="639237"/>
                </a:lnTo>
                <a:lnTo>
                  <a:pt x="863932" y="629062"/>
                </a:lnTo>
                <a:lnTo>
                  <a:pt x="861070" y="618569"/>
                </a:lnTo>
                <a:lnTo>
                  <a:pt x="858526" y="608077"/>
                </a:lnTo>
                <a:lnTo>
                  <a:pt x="856619" y="597266"/>
                </a:lnTo>
                <a:lnTo>
                  <a:pt x="855029" y="586137"/>
                </a:lnTo>
                <a:lnTo>
                  <a:pt x="854393" y="575327"/>
                </a:lnTo>
                <a:lnTo>
                  <a:pt x="854075" y="564198"/>
                </a:lnTo>
                <a:lnTo>
                  <a:pt x="854393" y="552433"/>
                </a:lnTo>
                <a:lnTo>
                  <a:pt x="855029" y="541623"/>
                </a:lnTo>
                <a:lnTo>
                  <a:pt x="856619" y="530494"/>
                </a:lnTo>
                <a:lnTo>
                  <a:pt x="858526" y="519683"/>
                </a:lnTo>
                <a:lnTo>
                  <a:pt x="861070" y="509191"/>
                </a:lnTo>
                <a:lnTo>
                  <a:pt x="863932" y="498698"/>
                </a:lnTo>
                <a:lnTo>
                  <a:pt x="867429" y="488523"/>
                </a:lnTo>
                <a:lnTo>
                  <a:pt x="871245" y="478667"/>
                </a:lnTo>
                <a:lnTo>
                  <a:pt x="875378" y="468810"/>
                </a:lnTo>
                <a:lnTo>
                  <a:pt x="880466" y="459271"/>
                </a:lnTo>
                <a:lnTo>
                  <a:pt x="885553" y="450368"/>
                </a:lnTo>
                <a:lnTo>
                  <a:pt x="891594" y="441147"/>
                </a:lnTo>
                <a:lnTo>
                  <a:pt x="897636" y="432880"/>
                </a:lnTo>
                <a:lnTo>
                  <a:pt x="904313" y="424613"/>
                </a:lnTo>
                <a:lnTo>
                  <a:pt x="910990" y="416664"/>
                </a:lnTo>
                <a:lnTo>
                  <a:pt x="918303" y="409033"/>
                </a:lnTo>
                <a:lnTo>
                  <a:pt x="925616" y="401720"/>
                </a:lnTo>
                <a:lnTo>
                  <a:pt x="933565" y="394725"/>
                </a:lnTo>
                <a:lnTo>
                  <a:pt x="941832" y="388366"/>
                </a:lnTo>
                <a:lnTo>
                  <a:pt x="950735" y="382006"/>
                </a:lnTo>
                <a:lnTo>
                  <a:pt x="959320" y="376601"/>
                </a:lnTo>
                <a:lnTo>
                  <a:pt x="968541" y="371196"/>
                </a:lnTo>
                <a:lnTo>
                  <a:pt x="978080" y="366426"/>
                </a:lnTo>
                <a:lnTo>
                  <a:pt x="987619" y="361975"/>
                </a:lnTo>
                <a:lnTo>
                  <a:pt x="997793" y="358159"/>
                </a:lnTo>
                <a:lnTo>
                  <a:pt x="1007968" y="354344"/>
                </a:lnTo>
                <a:lnTo>
                  <a:pt x="1018143" y="351482"/>
                </a:lnTo>
                <a:lnTo>
                  <a:pt x="1028953" y="349256"/>
                </a:lnTo>
                <a:lnTo>
                  <a:pt x="1039764" y="347031"/>
                </a:lnTo>
                <a:lnTo>
                  <a:pt x="1050575" y="345759"/>
                </a:lnTo>
                <a:lnTo>
                  <a:pt x="1062021" y="345123"/>
                </a:lnTo>
                <a:lnTo>
                  <a:pt x="1073150" y="344487"/>
                </a:lnTo>
                <a:close/>
                <a:moveTo>
                  <a:pt x="1052940" y="50493"/>
                </a:moveTo>
                <a:lnTo>
                  <a:pt x="1041202" y="50811"/>
                </a:lnTo>
                <a:lnTo>
                  <a:pt x="1030098" y="51128"/>
                </a:lnTo>
                <a:lnTo>
                  <a:pt x="1018360" y="52081"/>
                </a:lnTo>
                <a:lnTo>
                  <a:pt x="1006939" y="53351"/>
                </a:lnTo>
                <a:lnTo>
                  <a:pt x="995519" y="54304"/>
                </a:lnTo>
                <a:lnTo>
                  <a:pt x="984098" y="56210"/>
                </a:lnTo>
                <a:lnTo>
                  <a:pt x="972677" y="58115"/>
                </a:lnTo>
                <a:lnTo>
                  <a:pt x="961573" y="60338"/>
                </a:lnTo>
                <a:lnTo>
                  <a:pt x="950470" y="62878"/>
                </a:lnTo>
                <a:lnTo>
                  <a:pt x="939049" y="65737"/>
                </a:lnTo>
                <a:lnTo>
                  <a:pt x="927945" y="68595"/>
                </a:lnTo>
                <a:lnTo>
                  <a:pt x="916524" y="71770"/>
                </a:lnTo>
                <a:lnTo>
                  <a:pt x="905738" y="75581"/>
                </a:lnTo>
                <a:lnTo>
                  <a:pt x="894634" y="79392"/>
                </a:lnTo>
                <a:lnTo>
                  <a:pt x="883531" y="83520"/>
                </a:lnTo>
                <a:lnTo>
                  <a:pt x="872744" y="88284"/>
                </a:lnTo>
                <a:lnTo>
                  <a:pt x="862275" y="92730"/>
                </a:lnTo>
                <a:lnTo>
                  <a:pt x="851489" y="97493"/>
                </a:lnTo>
                <a:lnTo>
                  <a:pt x="841020" y="102892"/>
                </a:lnTo>
                <a:lnTo>
                  <a:pt x="830233" y="108608"/>
                </a:lnTo>
                <a:lnTo>
                  <a:pt x="820081" y="114324"/>
                </a:lnTo>
                <a:lnTo>
                  <a:pt x="809612" y="120358"/>
                </a:lnTo>
                <a:lnTo>
                  <a:pt x="799460" y="127027"/>
                </a:lnTo>
                <a:lnTo>
                  <a:pt x="789626" y="133379"/>
                </a:lnTo>
                <a:lnTo>
                  <a:pt x="779474" y="140365"/>
                </a:lnTo>
                <a:lnTo>
                  <a:pt x="770274" y="147669"/>
                </a:lnTo>
                <a:lnTo>
                  <a:pt x="760439" y="155291"/>
                </a:lnTo>
                <a:lnTo>
                  <a:pt x="750922" y="162912"/>
                </a:lnTo>
                <a:lnTo>
                  <a:pt x="741722" y="171169"/>
                </a:lnTo>
                <a:lnTo>
                  <a:pt x="732522" y="179426"/>
                </a:lnTo>
                <a:lnTo>
                  <a:pt x="723956" y="188000"/>
                </a:lnTo>
                <a:lnTo>
                  <a:pt x="715073" y="196574"/>
                </a:lnTo>
                <a:lnTo>
                  <a:pt x="706825" y="205466"/>
                </a:lnTo>
                <a:lnTo>
                  <a:pt x="698893" y="214358"/>
                </a:lnTo>
                <a:lnTo>
                  <a:pt x="691280" y="223568"/>
                </a:lnTo>
                <a:lnTo>
                  <a:pt x="683666" y="232777"/>
                </a:lnTo>
                <a:lnTo>
                  <a:pt x="676369" y="242304"/>
                </a:lnTo>
                <a:lnTo>
                  <a:pt x="669390" y="252149"/>
                </a:lnTo>
                <a:lnTo>
                  <a:pt x="662410" y="261993"/>
                </a:lnTo>
                <a:lnTo>
                  <a:pt x="656065" y="271838"/>
                </a:lnTo>
                <a:lnTo>
                  <a:pt x="649720" y="281683"/>
                </a:lnTo>
                <a:lnTo>
                  <a:pt x="644010" y="291845"/>
                </a:lnTo>
                <a:lnTo>
                  <a:pt x="638299" y="302325"/>
                </a:lnTo>
                <a:lnTo>
                  <a:pt x="632906" y="312487"/>
                </a:lnTo>
                <a:lnTo>
                  <a:pt x="627830" y="322966"/>
                </a:lnTo>
                <a:lnTo>
                  <a:pt x="623072" y="333446"/>
                </a:lnTo>
                <a:lnTo>
                  <a:pt x="618313" y="344243"/>
                </a:lnTo>
                <a:lnTo>
                  <a:pt x="613871" y="354723"/>
                </a:lnTo>
                <a:lnTo>
                  <a:pt x="610064" y="365838"/>
                </a:lnTo>
                <a:lnTo>
                  <a:pt x="605940" y="376635"/>
                </a:lnTo>
                <a:lnTo>
                  <a:pt x="602768" y="387750"/>
                </a:lnTo>
                <a:lnTo>
                  <a:pt x="599595" y="398865"/>
                </a:lnTo>
                <a:lnTo>
                  <a:pt x="596740" y="409980"/>
                </a:lnTo>
                <a:lnTo>
                  <a:pt x="593568" y="421095"/>
                </a:lnTo>
                <a:lnTo>
                  <a:pt x="591030" y="432527"/>
                </a:lnTo>
                <a:lnTo>
                  <a:pt x="589126" y="443642"/>
                </a:lnTo>
                <a:lnTo>
                  <a:pt x="587223" y="455075"/>
                </a:lnTo>
                <a:lnTo>
                  <a:pt x="585636" y="466507"/>
                </a:lnTo>
                <a:lnTo>
                  <a:pt x="584368" y="477939"/>
                </a:lnTo>
                <a:lnTo>
                  <a:pt x="583098" y="489372"/>
                </a:lnTo>
                <a:lnTo>
                  <a:pt x="582464" y="500804"/>
                </a:lnTo>
                <a:lnTo>
                  <a:pt x="581830" y="512237"/>
                </a:lnTo>
                <a:lnTo>
                  <a:pt x="581830" y="523669"/>
                </a:lnTo>
                <a:lnTo>
                  <a:pt x="581830" y="535102"/>
                </a:lnTo>
                <a:lnTo>
                  <a:pt x="581830" y="546852"/>
                </a:lnTo>
                <a:lnTo>
                  <a:pt x="582464" y="557967"/>
                </a:lnTo>
                <a:lnTo>
                  <a:pt x="583098" y="569717"/>
                </a:lnTo>
                <a:lnTo>
                  <a:pt x="584368" y="581149"/>
                </a:lnTo>
                <a:lnTo>
                  <a:pt x="585636" y="592581"/>
                </a:lnTo>
                <a:lnTo>
                  <a:pt x="587540" y="604014"/>
                </a:lnTo>
                <a:lnTo>
                  <a:pt x="589443" y="615446"/>
                </a:lnTo>
                <a:lnTo>
                  <a:pt x="591664" y="626561"/>
                </a:lnTo>
                <a:lnTo>
                  <a:pt x="594202" y="637994"/>
                </a:lnTo>
                <a:lnTo>
                  <a:pt x="597057" y="649108"/>
                </a:lnTo>
                <a:lnTo>
                  <a:pt x="599913" y="660541"/>
                </a:lnTo>
                <a:lnTo>
                  <a:pt x="603085" y="671656"/>
                </a:lnTo>
                <a:lnTo>
                  <a:pt x="606575" y="682453"/>
                </a:lnTo>
                <a:lnTo>
                  <a:pt x="610699" y="693886"/>
                </a:lnTo>
                <a:lnTo>
                  <a:pt x="614823" y="704683"/>
                </a:lnTo>
                <a:lnTo>
                  <a:pt x="618947" y="715480"/>
                </a:lnTo>
                <a:lnTo>
                  <a:pt x="623706" y="725960"/>
                </a:lnTo>
                <a:lnTo>
                  <a:pt x="628782" y="737075"/>
                </a:lnTo>
                <a:lnTo>
                  <a:pt x="634175" y="747554"/>
                </a:lnTo>
                <a:lnTo>
                  <a:pt x="639568" y="758034"/>
                </a:lnTo>
                <a:lnTo>
                  <a:pt x="645596" y="768196"/>
                </a:lnTo>
                <a:lnTo>
                  <a:pt x="651624" y="778676"/>
                </a:lnTo>
                <a:lnTo>
                  <a:pt x="657969" y="788838"/>
                </a:lnTo>
                <a:lnTo>
                  <a:pt x="664631" y="798683"/>
                </a:lnTo>
                <a:lnTo>
                  <a:pt x="671610" y="808845"/>
                </a:lnTo>
                <a:lnTo>
                  <a:pt x="678907" y="818372"/>
                </a:lnTo>
                <a:lnTo>
                  <a:pt x="686521" y="827899"/>
                </a:lnTo>
                <a:lnTo>
                  <a:pt x="694135" y="837426"/>
                </a:lnTo>
                <a:lnTo>
                  <a:pt x="702066" y="846953"/>
                </a:lnTo>
                <a:lnTo>
                  <a:pt x="710314" y="855845"/>
                </a:lnTo>
                <a:lnTo>
                  <a:pt x="719197" y="864737"/>
                </a:lnTo>
                <a:lnTo>
                  <a:pt x="727763" y="873311"/>
                </a:lnTo>
                <a:lnTo>
                  <a:pt x="736646" y="881886"/>
                </a:lnTo>
                <a:lnTo>
                  <a:pt x="745529" y="889825"/>
                </a:lnTo>
                <a:lnTo>
                  <a:pt x="754729" y="897446"/>
                </a:lnTo>
                <a:lnTo>
                  <a:pt x="763929" y="905068"/>
                </a:lnTo>
                <a:lnTo>
                  <a:pt x="773446" y="912372"/>
                </a:lnTo>
                <a:lnTo>
                  <a:pt x="782964" y="919359"/>
                </a:lnTo>
                <a:lnTo>
                  <a:pt x="792798" y="926028"/>
                </a:lnTo>
                <a:lnTo>
                  <a:pt x="802316" y="932696"/>
                </a:lnTo>
                <a:lnTo>
                  <a:pt x="812468" y="938730"/>
                </a:lnTo>
                <a:lnTo>
                  <a:pt x="822619" y="944446"/>
                </a:lnTo>
                <a:lnTo>
                  <a:pt x="832771" y="950480"/>
                </a:lnTo>
                <a:lnTo>
                  <a:pt x="840816" y="954506"/>
                </a:lnTo>
                <a:lnTo>
                  <a:pt x="844150" y="950744"/>
                </a:lnTo>
                <a:lnTo>
                  <a:pt x="854300" y="939650"/>
                </a:lnTo>
                <a:lnTo>
                  <a:pt x="865084" y="929507"/>
                </a:lnTo>
                <a:lnTo>
                  <a:pt x="876502" y="919680"/>
                </a:lnTo>
                <a:lnTo>
                  <a:pt x="887920" y="910805"/>
                </a:lnTo>
                <a:lnTo>
                  <a:pt x="900290" y="901930"/>
                </a:lnTo>
                <a:lnTo>
                  <a:pt x="912660" y="894005"/>
                </a:lnTo>
                <a:lnTo>
                  <a:pt x="925664" y="886398"/>
                </a:lnTo>
                <a:lnTo>
                  <a:pt x="938986" y="879742"/>
                </a:lnTo>
                <a:lnTo>
                  <a:pt x="952941" y="873402"/>
                </a:lnTo>
                <a:lnTo>
                  <a:pt x="966580" y="868014"/>
                </a:lnTo>
                <a:lnTo>
                  <a:pt x="981170" y="863259"/>
                </a:lnTo>
                <a:lnTo>
                  <a:pt x="996077" y="858821"/>
                </a:lnTo>
                <a:lnTo>
                  <a:pt x="1010667" y="855652"/>
                </a:lnTo>
                <a:lnTo>
                  <a:pt x="1025891" y="852799"/>
                </a:lnTo>
                <a:lnTo>
                  <a:pt x="1041750" y="850897"/>
                </a:lnTo>
                <a:lnTo>
                  <a:pt x="1057292" y="849629"/>
                </a:lnTo>
                <a:lnTo>
                  <a:pt x="1073150" y="849312"/>
                </a:lnTo>
                <a:lnTo>
                  <a:pt x="1089009" y="849629"/>
                </a:lnTo>
                <a:lnTo>
                  <a:pt x="1104551" y="850897"/>
                </a:lnTo>
                <a:lnTo>
                  <a:pt x="1120092" y="852799"/>
                </a:lnTo>
                <a:lnTo>
                  <a:pt x="1135317" y="855652"/>
                </a:lnTo>
                <a:lnTo>
                  <a:pt x="1150224" y="858821"/>
                </a:lnTo>
                <a:lnTo>
                  <a:pt x="1165131" y="863259"/>
                </a:lnTo>
                <a:lnTo>
                  <a:pt x="1179721" y="868014"/>
                </a:lnTo>
                <a:lnTo>
                  <a:pt x="1193360" y="873402"/>
                </a:lnTo>
                <a:lnTo>
                  <a:pt x="1207315" y="879742"/>
                </a:lnTo>
                <a:lnTo>
                  <a:pt x="1220637" y="886398"/>
                </a:lnTo>
                <a:lnTo>
                  <a:pt x="1233641" y="894005"/>
                </a:lnTo>
                <a:lnTo>
                  <a:pt x="1246011" y="901930"/>
                </a:lnTo>
                <a:lnTo>
                  <a:pt x="1258381" y="910805"/>
                </a:lnTo>
                <a:lnTo>
                  <a:pt x="1269799" y="919680"/>
                </a:lnTo>
                <a:lnTo>
                  <a:pt x="1281217" y="929507"/>
                </a:lnTo>
                <a:lnTo>
                  <a:pt x="1292001" y="939650"/>
                </a:lnTo>
                <a:lnTo>
                  <a:pt x="1296444" y="944506"/>
                </a:lnTo>
                <a:lnTo>
                  <a:pt x="1298806" y="943176"/>
                </a:lnTo>
                <a:lnTo>
                  <a:pt x="1308958" y="936825"/>
                </a:lnTo>
                <a:lnTo>
                  <a:pt x="1319110" y="930791"/>
                </a:lnTo>
                <a:lnTo>
                  <a:pt x="1329262" y="923805"/>
                </a:lnTo>
                <a:lnTo>
                  <a:pt x="1338779" y="916818"/>
                </a:lnTo>
                <a:lnTo>
                  <a:pt x="1348614" y="909832"/>
                </a:lnTo>
                <a:lnTo>
                  <a:pt x="1358448" y="902528"/>
                </a:lnTo>
                <a:lnTo>
                  <a:pt x="1367966" y="894588"/>
                </a:lnTo>
                <a:lnTo>
                  <a:pt x="1376848" y="886332"/>
                </a:lnTo>
                <a:lnTo>
                  <a:pt x="1386366" y="878075"/>
                </a:lnTo>
                <a:lnTo>
                  <a:pt x="1395249" y="869500"/>
                </a:lnTo>
                <a:lnTo>
                  <a:pt x="1403814" y="860926"/>
                </a:lnTo>
                <a:lnTo>
                  <a:pt x="1411746" y="852034"/>
                </a:lnTo>
                <a:lnTo>
                  <a:pt x="1419994" y="842825"/>
                </a:lnTo>
                <a:lnTo>
                  <a:pt x="1427608" y="833933"/>
                </a:lnTo>
                <a:lnTo>
                  <a:pt x="1435222" y="824406"/>
                </a:lnTo>
                <a:lnTo>
                  <a:pt x="1442518" y="814879"/>
                </a:lnTo>
                <a:lnTo>
                  <a:pt x="1449498" y="805669"/>
                </a:lnTo>
                <a:lnTo>
                  <a:pt x="1456477" y="795825"/>
                </a:lnTo>
                <a:lnTo>
                  <a:pt x="1462822" y="785980"/>
                </a:lnTo>
                <a:lnTo>
                  <a:pt x="1469167" y="775818"/>
                </a:lnTo>
                <a:lnTo>
                  <a:pt x="1474878" y="765656"/>
                </a:lnTo>
                <a:lnTo>
                  <a:pt x="1480588" y="755494"/>
                </a:lnTo>
                <a:lnTo>
                  <a:pt x="1485664" y="745014"/>
                </a:lnTo>
                <a:lnTo>
                  <a:pt x="1491057" y="734534"/>
                </a:lnTo>
                <a:lnTo>
                  <a:pt x="1495816" y="723737"/>
                </a:lnTo>
                <a:lnTo>
                  <a:pt x="1500574" y="713257"/>
                </a:lnTo>
                <a:lnTo>
                  <a:pt x="1505016" y="702460"/>
                </a:lnTo>
                <a:lnTo>
                  <a:pt x="1508823" y="691663"/>
                </a:lnTo>
                <a:lnTo>
                  <a:pt x="1512630" y="680865"/>
                </a:lnTo>
                <a:lnTo>
                  <a:pt x="1516120" y="669750"/>
                </a:lnTo>
                <a:lnTo>
                  <a:pt x="1519292" y="658636"/>
                </a:lnTo>
                <a:lnTo>
                  <a:pt x="1522464" y="647203"/>
                </a:lnTo>
                <a:lnTo>
                  <a:pt x="1525320" y="636406"/>
                </a:lnTo>
                <a:lnTo>
                  <a:pt x="1527540" y="625291"/>
                </a:lnTo>
                <a:lnTo>
                  <a:pt x="1529444" y="613541"/>
                </a:lnTo>
                <a:lnTo>
                  <a:pt x="1531347" y="602426"/>
                </a:lnTo>
                <a:lnTo>
                  <a:pt x="1533251" y="590994"/>
                </a:lnTo>
                <a:lnTo>
                  <a:pt x="1534520" y="579561"/>
                </a:lnTo>
                <a:lnTo>
                  <a:pt x="1535789" y="568129"/>
                </a:lnTo>
                <a:lnTo>
                  <a:pt x="1536423" y="556696"/>
                </a:lnTo>
                <a:lnTo>
                  <a:pt x="1536741" y="545264"/>
                </a:lnTo>
                <a:lnTo>
                  <a:pt x="1537058" y="533831"/>
                </a:lnTo>
                <a:lnTo>
                  <a:pt x="1537058" y="522081"/>
                </a:lnTo>
                <a:lnTo>
                  <a:pt x="1536741" y="510967"/>
                </a:lnTo>
                <a:lnTo>
                  <a:pt x="1536423" y="499217"/>
                </a:lnTo>
                <a:lnTo>
                  <a:pt x="1535472" y="487784"/>
                </a:lnTo>
                <a:lnTo>
                  <a:pt x="1534203" y="476352"/>
                </a:lnTo>
                <a:lnTo>
                  <a:pt x="1532934" y="464919"/>
                </a:lnTo>
                <a:lnTo>
                  <a:pt x="1531347" y="453487"/>
                </a:lnTo>
                <a:lnTo>
                  <a:pt x="1529444" y="442054"/>
                </a:lnTo>
                <a:lnTo>
                  <a:pt x="1526906" y="430622"/>
                </a:lnTo>
                <a:lnTo>
                  <a:pt x="1525002" y="419507"/>
                </a:lnTo>
                <a:lnTo>
                  <a:pt x="1521830" y="408075"/>
                </a:lnTo>
                <a:lnTo>
                  <a:pt x="1518975" y="396960"/>
                </a:lnTo>
                <a:lnTo>
                  <a:pt x="1515485" y="386162"/>
                </a:lnTo>
                <a:lnTo>
                  <a:pt x="1512313" y="374730"/>
                </a:lnTo>
                <a:lnTo>
                  <a:pt x="1508188" y="363933"/>
                </a:lnTo>
                <a:lnTo>
                  <a:pt x="1503747" y="353135"/>
                </a:lnTo>
                <a:lnTo>
                  <a:pt x="1499623" y="342021"/>
                </a:lnTo>
                <a:lnTo>
                  <a:pt x="1494864" y="331223"/>
                </a:lnTo>
                <a:lnTo>
                  <a:pt x="1490105" y="320743"/>
                </a:lnTo>
                <a:lnTo>
                  <a:pt x="1484712" y="309946"/>
                </a:lnTo>
                <a:lnTo>
                  <a:pt x="1479319" y="299784"/>
                </a:lnTo>
                <a:lnTo>
                  <a:pt x="1473291" y="289304"/>
                </a:lnTo>
                <a:lnTo>
                  <a:pt x="1467264" y="279142"/>
                </a:lnTo>
                <a:lnTo>
                  <a:pt x="1460602" y="268980"/>
                </a:lnTo>
                <a:lnTo>
                  <a:pt x="1454257" y="258818"/>
                </a:lnTo>
                <a:lnTo>
                  <a:pt x="1447277" y="248973"/>
                </a:lnTo>
                <a:lnTo>
                  <a:pt x="1439980" y="239129"/>
                </a:lnTo>
                <a:lnTo>
                  <a:pt x="1432367" y="229601"/>
                </a:lnTo>
                <a:lnTo>
                  <a:pt x="1424753" y="220074"/>
                </a:lnTo>
                <a:lnTo>
                  <a:pt x="1416504" y="210865"/>
                </a:lnTo>
                <a:lnTo>
                  <a:pt x="1408256" y="201656"/>
                </a:lnTo>
                <a:lnTo>
                  <a:pt x="1399690" y="192764"/>
                </a:lnTo>
                <a:lnTo>
                  <a:pt x="1391125" y="184189"/>
                </a:lnTo>
                <a:lnTo>
                  <a:pt x="1382559" y="175933"/>
                </a:lnTo>
                <a:lnTo>
                  <a:pt x="1373359" y="167993"/>
                </a:lnTo>
                <a:lnTo>
                  <a:pt x="1364159" y="160054"/>
                </a:lnTo>
                <a:lnTo>
                  <a:pt x="1354958" y="152433"/>
                </a:lnTo>
                <a:lnTo>
                  <a:pt x="1345441" y="145128"/>
                </a:lnTo>
                <a:lnTo>
                  <a:pt x="1335606" y="138142"/>
                </a:lnTo>
                <a:lnTo>
                  <a:pt x="1325772" y="131473"/>
                </a:lnTo>
                <a:lnTo>
                  <a:pt x="1315937" y="125122"/>
                </a:lnTo>
                <a:lnTo>
                  <a:pt x="1306420" y="119088"/>
                </a:lnTo>
                <a:lnTo>
                  <a:pt x="1296268" y="112737"/>
                </a:lnTo>
                <a:lnTo>
                  <a:pt x="1285482" y="107338"/>
                </a:lnTo>
                <a:lnTo>
                  <a:pt x="1275330" y="101939"/>
                </a:lnTo>
                <a:lnTo>
                  <a:pt x="1264861" y="96541"/>
                </a:lnTo>
                <a:lnTo>
                  <a:pt x="1254392" y="91777"/>
                </a:lnTo>
                <a:lnTo>
                  <a:pt x="1243605" y="87014"/>
                </a:lnTo>
                <a:lnTo>
                  <a:pt x="1233136" y="82568"/>
                </a:lnTo>
                <a:lnTo>
                  <a:pt x="1222350" y="78757"/>
                </a:lnTo>
                <a:lnTo>
                  <a:pt x="1211246" y="74946"/>
                </a:lnTo>
                <a:lnTo>
                  <a:pt x="1200142" y="71453"/>
                </a:lnTo>
                <a:lnTo>
                  <a:pt x="1189356" y="68277"/>
                </a:lnTo>
                <a:lnTo>
                  <a:pt x="1177935" y="65419"/>
                </a:lnTo>
                <a:lnTo>
                  <a:pt x="1166832" y="62243"/>
                </a:lnTo>
                <a:lnTo>
                  <a:pt x="1155411" y="60338"/>
                </a:lnTo>
                <a:lnTo>
                  <a:pt x="1144307" y="58115"/>
                </a:lnTo>
                <a:lnTo>
                  <a:pt x="1132886" y="56210"/>
                </a:lnTo>
                <a:lnTo>
                  <a:pt x="1121465" y="54304"/>
                </a:lnTo>
                <a:lnTo>
                  <a:pt x="1110044" y="53034"/>
                </a:lnTo>
                <a:lnTo>
                  <a:pt x="1098624" y="51764"/>
                </a:lnTo>
                <a:lnTo>
                  <a:pt x="1087203" y="51128"/>
                </a:lnTo>
                <a:lnTo>
                  <a:pt x="1075782" y="50811"/>
                </a:lnTo>
                <a:lnTo>
                  <a:pt x="1064678" y="50493"/>
                </a:lnTo>
                <a:lnTo>
                  <a:pt x="1052940" y="50493"/>
                </a:lnTo>
                <a:close/>
                <a:moveTo>
                  <a:pt x="1052306" y="0"/>
                </a:moveTo>
                <a:lnTo>
                  <a:pt x="1064996" y="0"/>
                </a:lnTo>
                <a:lnTo>
                  <a:pt x="1077685" y="0"/>
                </a:lnTo>
                <a:lnTo>
                  <a:pt x="1090375" y="635"/>
                </a:lnTo>
                <a:lnTo>
                  <a:pt x="1103065" y="1905"/>
                </a:lnTo>
                <a:lnTo>
                  <a:pt x="1115755" y="2858"/>
                </a:lnTo>
                <a:lnTo>
                  <a:pt x="1128445" y="4446"/>
                </a:lnTo>
                <a:lnTo>
                  <a:pt x="1140500" y="6034"/>
                </a:lnTo>
                <a:lnTo>
                  <a:pt x="1153190" y="8257"/>
                </a:lnTo>
                <a:lnTo>
                  <a:pt x="1165562" y="10480"/>
                </a:lnTo>
                <a:lnTo>
                  <a:pt x="1177935" y="13338"/>
                </a:lnTo>
                <a:lnTo>
                  <a:pt x="1190308" y="16196"/>
                </a:lnTo>
                <a:lnTo>
                  <a:pt x="1202680" y="19689"/>
                </a:lnTo>
                <a:lnTo>
                  <a:pt x="1215053" y="23182"/>
                </a:lnTo>
                <a:lnTo>
                  <a:pt x="1227426" y="27311"/>
                </a:lnTo>
                <a:lnTo>
                  <a:pt x="1239164" y="31122"/>
                </a:lnTo>
                <a:lnTo>
                  <a:pt x="1251219" y="35885"/>
                </a:lnTo>
                <a:lnTo>
                  <a:pt x="1263274" y="40649"/>
                </a:lnTo>
                <a:lnTo>
                  <a:pt x="1274695" y="45730"/>
                </a:lnTo>
                <a:lnTo>
                  <a:pt x="1286433" y="51128"/>
                </a:lnTo>
                <a:lnTo>
                  <a:pt x="1297854" y="56527"/>
                </a:lnTo>
                <a:lnTo>
                  <a:pt x="1309592" y="62878"/>
                </a:lnTo>
                <a:lnTo>
                  <a:pt x="1320696" y="68912"/>
                </a:lnTo>
                <a:lnTo>
                  <a:pt x="1332117" y="75581"/>
                </a:lnTo>
                <a:lnTo>
                  <a:pt x="1343220" y="82250"/>
                </a:lnTo>
                <a:lnTo>
                  <a:pt x="1354007" y="89554"/>
                </a:lnTo>
                <a:lnTo>
                  <a:pt x="1364793" y="96858"/>
                </a:lnTo>
                <a:lnTo>
                  <a:pt x="1375580" y="104797"/>
                </a:lnTo>
                <a:lnTo>
                  <a:pt x="1386049" y="112737"/>
                </a:lnTo>
                <a:lnTo>
                  <a:pt x="1396200" y="121311"/>
                </a:lnTo>
                <a:lnTo>
                  <a:pt x="1406352" y="129885"/>
                </a:lnTo>
                <a:lnTo>
                  <a:pt x="1416187" y="138460"/>
                </a:lnTo>
                <a:lnTo>
                  <a:pt x="1426022" y="147987"/>
                </a:lnTo>
                <a:lnTo>
                  <a:pt x="1435539" y="157514"/>
                </a:lnTo>
                <a:lnTo>
                  <a:pt x="1445056" y="167358"/>
                </a:lnTo>
                <a:lnTo>
                  <a:pt x="1454257" y="176885"/>
                </a:lnTo>
                <a:lnTo>
                  <a:pt x="1463140" y="187683"/>
                </a:lnTo>
                <a:lnTo>
                  <a:pt x="1472022" y="198162"/>
                </a:lnTo>
                <a:lnTo>
                  <a:pt x="1479954" y="208642"/>
                </a:lnTo>
                <a:lnTo>
                  <a:pt x="1487885" y="219439"/>
                </a:lnTo>
                <a:lnTo>
                  <a:pt x="1495816" y="230237"/>
                </a:lnTo>
                <a:lnTo>
                  <a:pt x="1503112" y="241669"/>
                </a:lnTo>
                <a:lnTo>
                  <a:pt x="1510409" y="252466"/>
                </a:lnTo>
                <a:lnTo>
                  <a:pt x="1516754" y="264216"/>
                </a:lnTo>
                <a:lnTo>
                  <a:pt x="1523416" y="275331"/>
                </a:lnTo>
                <a:lnTo>
                  <a:pt x="1529444" y="287081"/>
                </a:lnTo>
                <a:lnTo>
                  <a:pt x="1535472" y="298514"/>
                </a:lnTo>
                <a:lnTo>
                  <a:pt x="1540865" y="310581"/>
                </a:lnTo>
                <a:lnTo>
                  <a:pt x="1545941" y="322649"/>
                </a:lnTo>
                <a:lnTo>
                  <a:pt x="1551017" y="334399"/>
                </a:lnTo>
                <a:lnTo>
                  <a:pt x="1555775" y="346466"/>
                </a:lnTo>
                <a:lnTo>
                  <a:pt x="1559582" y="358852"/>
                </a:lnTo>
                <a:lnTo>
                  <a:pt x="1563706" y="370919"/>
                </a:lnTo>
                <a:lnTo>
                  <a:pt x="1567514" y="383304"/>
                </a:lnTo>
                <a:lnTo>
                  <a:pt x="1571003" y="395372"/>
                </a:lnTo>
                <a:lnTo>
                  <a:pt x="1573858" y="408075"/>
                </a:lnTo>
                <a:lnTo>
                  <a:pt x="1576714" y="420460"/>
                </a:lnTo>
                <a:lnTo>
                  <a:pt x="1579252" y="433162"/>
                </a:lnTo>
                <a:lnTo>
                  <a:pt x="1581472" y="445548"/>
                </a:lnTo>
                <a:lnTo>
                  <a:pt x="1583058" y="458250"/>
                </a:lnTo>
                <a:lnTo>
                  <a:pt x="1584645" y="470953"/>
                </a:lnTo>
                <a:lnTo>
                  <a:pt x="1585596" y="483656"/>
                </a:lnTo>
                <a:lnTo>
                  <a:pt x="1586866" y="496358"/>
                </a:lnTo>
                <a:lnTo>
                  <a:pt x="1587183" y="509061"/>
                </a:lnTo>
                <a:lnTo>
                  <a:pt x="1587500" y="521764"/>
                </a:lnTo>
                <a:lnTo>
                  <a:pt x="1587500" y="534467"/>
                </a:lnTo>
                <a:lnTo>
                  <a:pt x="1587500" y="547169"/>
                </a:lnTo>
                <a:lnTo>
                  <a:pt x="1586866" y="559554"/>
                </a:lnTo>
                <a:lnTo>
                  <a:pt x="1585596" y="572257"/>
                </a:lnTo>
                <a:lnTo>
                  <a:pt x="1584645" y="584960"/>
                </a:lnTo>
                <a:lnTo>
                  <a:pt x="1583058" y="597663"/>
                </a:lnTo>
                <a:lnTo>
                  <a:pt x="1581472" y="610365"/>
                </a:lnTo>
                <a:lnTo>
                  <a:pt x="1579252" y="622750"/>
                </a:lnTo>
                <a:lnTo>
                  <a:pt x="1577031" y="635136"/>
                </a:lnTo>
                <a:lnTo>
                  <a:pt x="1574176" y="647838"/>
                </a:lnTo>
                <a:lnTo>
                  <a:pt x="1571320" y="659906"/>
                </a:lnTo>
                <a:lnTo>
                  <a:pt x="1567831" y="672291"/>
                </a:lnTo>
                <a:lnTo>
                  <a:pt x="1564341" y="684359"/>
                </a:lnTo>
                <a:lnTo>
                  <a:pt x="1560217" y="696744"/>
                </a:lnTo>
                <a:lnTo>
                  <a:pt x="1556410" y="708494"/>
                </a:lnTo>
                <a:lnTo>
                  <a:pt x="1551651" y="720561"/>
                </a:lnTo>
                <a:lnTo>
                  <a:pt x="1546892" y="732629"/>
                </a:lnTo>
                <a:lnTo>
                  <a:pt x="1541816" y="744696"/>
                </a:lnTo>
                <a:lnTo>
                  <a:pt x="1536423" y="756129"/>
                </a:lnTo>
                <a:lnTo>
                  <a:pt x="1531030" y="767879"/>
                </a:lnTo>
                <a:lnTo>
                  <a:pt x="1525002" y="778994"/>
                </a:lnTo>
                <a:lnTo>
                  <a:pt x="1518658" y="790426"/>
                </a:lnTo>
                <a:lnTo>
                  <a:pt x="1512313" y="801541"/>
                </a:lnTo>
                <a:lnTo>
                  <a:pt x="1505333" y="812656"/>
                </a:lnTo>
                <a:lnTo>
                  <a:pt x="1498037" y="823771"/>
                </a:lnTo>
                <a:lnTo>
                  <a:pt x="1490740" y="834568"/>
                </a:lnTo>
                <a:lnTo>
                  <a:pt x="1482809" y="845048"/>
                </a:lnTo>
                <a:lnTo>
                  <a:pt x="1474878" y="855528"/>
                </a:lnTo>
                <a:lnTo>
                  <a:pt x="1466629" y="865690"/>
                </a:lnTo>
                <a:lnTo>
                  <a:pt x="1457746" y="875852"/>
                </a:lnTo>
                <a:lnTo>
                  <a:pt x="1449181" y="886014"/>
                </a:lnTo>
                <a:lnTo>
                  <a:pt x="1439663" y="895859"/>
                </a:lnTo>
                <a:lnTo>
                  <a:pt x="1430146" y="905386"/>
                </a:lnTo>
                <a:lnTo>
                  <a:pt x="1420311" y="914913"/>
                </a:lnTo>
                <a:lnTo>
                  <a:pt x="1410159" y="923805"/>
                </a:lnTo>
                <a:lnTo>
                  <a:pt x="1400642" y="932696"/>
                </a:lnTo>
                <a:lnTo>
                  <a:pt x="1390807" y="940953"/>
                </a:lnTo>
                <a:lnTo>
                  <a:pt x="1380656" y="948892"/>
                </a:lnTo>
                <a:lnTo>
                  <a:pt x="1370186" y="956514"/>
                </a:lnTo>
                <a:lnTo>
                  <a:pt x="1359717" y="964136"/>
                </a:lnTo>
                <a:lnTo>
                  <a:pt x="1348931" y="971122"/>
                </a:lnTo>
                <a:lnTo>
                  <a:pt x="1338462" y="977791"/>
                </a:lnTo>
                <a:lnTo>
                  <a:pt x="1328514" y="983941"/>
                </a:lnTo>
                <a:lnTo>
                  <a:pt x="1329745" y="985611"/>
                </a:lnTo>
                <a:lnTo>
                  <a:pt x="1337674" y="997973"/>
                </a:lnTo>
                <a:lnTo>
                  <a:pt x="1345286" y="1010969"/>
                </a:lnTo>
                <a:lnTo>
                  <a:pt x="1352264" y="1024599"/>
                </a:lnTo>
                <a:lnTo>
                  <a:pt x="1358291" y="1038229"/>
                </a:lnTo>
                <a:lnTo>
                  <a:pt x="1363682" y="1052493"/>
                </a:lnTo>
                <a:lnTo>
                  <a:pt x="1368757" y="1066440"/>
                </a:lnTo>
                <a:lnTo>
                  <a:pt x="1372881" y="1081337"/>
                </a:lnTo>
                <a:lnTo>
                  <a:pt x="1376370" y="1096235"/>
                </a:lnTo>
                <a:lnTo>
                  <a:pt x="1378907" y="1111450"/>
                </a:lnTo>
                <a:lnTo>
                  <a:pt x="1381127" y="1126982"/>
                </a:lnTo>
                <a:lnTo>
                  <a:pt x="1382396" y="1142514"/>
                </a:lnTo>
                <a:lnTo>
                  <a:pt x="1382713" y="1158362"/>
                </a:lnTo>
                <a:lnTo>
                  <a:pt x="1382713" y="1423987"/>
                </a:lnTo>
                <a:lnTo>
                  <a:pt x="763588" y="1423987"/>
                </a:lnTo>
                <a:lnTo>
                  <a:pt x="763588" y="1158362"/>
                </a:lnTo>
                <a:lnTo>
                  <a:pt x="763905" y="1142514"/>
                </a:lnTo>
                <a:lnTo>
                  <a:pt x="765174" y="1126982"/>
                </a:lnTo>
                <a:lnTo>
                  <a:pt x="767394" y="1111450"/>
                </a:lnTo>
                <a:lnTo>
                  <a:pt x="769931" y="1096235"/>
                </a:lnTo>
                <a:lnTo>
                  <a:pt x="773420" y="1081337"/>
                </a:lnTo>
                <a:lnTo>
                  <a:pt x="777544" y="1066440"/>
                </a:lnTo>
                <a:lnTo>
                  <a:pt x="782618" y="1052493"/>
                </a:lnTo>
                <a:lnTo>
                  <a:pt x="788010" y="1038229"/>
                </a:lnTo>
                <a:lnTo>
                  <a:pt x="794037" y="1024599"/>
                </a:lnTo>
                <a:lnTo>
                  <a:pt x="801015" y="1010969"/>
                </a:lnTo>
                <a:lnTo>
                  <a:pt x="808627" y="997973"/>
                </a:lnTo>
                <a:lnTo>
                  <a:pt x="810606" y="994888"/>
                </a:lnTo>
                <a:lnTo>
                  <a:pt x="801047" y="989541"/>
                </a:lnTo>
                <a:lnTo>
                  <a:pt x="790260" y="983507"/>
                </a:lnTo>
                <a:lnTo>
                  <a:pt x="779474" y="976838"/>
                </a:lnTo>
                <a:lnTo>
                  <a:pt x="769005" y="970169"/>
                </a:lnTo>
                <a:lnTo>
                  <a:pt x="758853" y="963183"/>
                </a:lnTo>
                <a:lnTo>
                  <a:pt x="748384" y="955879"/>
                </a:lnTo>
                <a:lnTo>
                  <a:pt x="738232" y="948257"/>
                </a:lnTo>
                <a:lnTo>
                  <a:pt x="728397" y="940636"/>
                </a:lnTo>
                <a:lnTo>
                  <a:pt x="718880" y="932061"/>
                </a:lnTo>
                <a:lnTo>
                  <a:pt x="709045" y="923805"/>
                </a:lnTo>
                <a:lnTo>
                  <a:pt x="699528" y="915548"/>
                </a:lnTo>
                <a:lnTo>
                  <a:pt x="690328" y="906338"/>
                </a:lnTo>
                <a:lnTo>
                  <a:pt x="561843" y="1020663"/>
                </a:lnTo>
                <a:lnTo>
                  <a:pt x="610699" y="1075919"/>
                </a:lnTo>
                <a:lnTo>
                  <a:pt x="145933" y="1489075"/>
                </a:lnTo>
                <a:lnTo>
                  <a:pt x="0" y="1324575"/>
                </a:lnTo>
                <a:lnTo>
                  <a:pt x="464131" y="911102"/>
                </a:lnTo>
                <a:lnTo>
                  <a:pt x="513304" y="966041"/>
                </a:lnTo>
                <a:lnTo>
                  <a:pt x="641472" y="851717"/>
                </a:lnTo>
                <a:lnTo>
                  <a:pt x="633858" y="841555"/>
                </a:lnTo>
                <a:lnTo>
                  <a:pt x="626244" y="831075"/>
                </a:lnTo>
                <a:lnTo>
                  <a:pt x="619265" y="820277"/>
                </a:lnTo>
                <a:lnTo>
                  <a:pt x="612602" y="809798"/>
                </a:lnTo>
                <a:lnTo>
                  <a:pt x="605623" y="799000"/>
                </a:lnTo>
                <a:lnTo>
                  <a:pt x="599595" y="788203"/>
                </a:lnTo>
                <a:lnTo>
                  <a:pt x="593250" y="776771"/>
                </a:lnTo>
                <a:lnTo>
                  <a:pt x="587540" y="765973"/>
                </a:lnTo>
                <a:lnTo>
                  <a:pt x="582147" y="754859"/>
                </a:lnTo>
                <a:lnTo>
                  <a:pt x="577071" y="743109"/>
                </a:lnTo>
                <a:lnTo>
                  <a:pt x="571995" y="731994"/>
                </a:lnTo>
                <a:lnTo>
                  <a:pt x="567553" y="720244"/>
                </a:lnTo>
                <a:lnTo>
                  <a:pt x="563112" y="708494"/>
                </a:lnTo>
                <a:lnTo>
                  <a:pt x="558988" y="697061"/>
                </a:lnTo>
                <a:lnTo>
                  <a:pt x="555181" y="685311"/>
                </a:lnTo>
                <a:lnTo>
                  <a:pt x="551691" y="673561"/>
                </a:lnTo>
                <a:lnTo>
                  <a:pt x="548519" y="661811"/>
                </a:lnTo>
                <a:lnTo>
                  <a:pt x="545346" y="649744"/>
                </a:lnTo>
                <a:lnTo>
                  <a:pt x="542808" y="637994"/>
                </a:lnTo>
                <a:lnTo>
                  <a:pt x="540270" y="625926"/>
                </a:lnTo>
                <a:lnTo>
                  <a:pt x="538367" y="613858"/>
                </a:lnTo>
                <a:lnTo>
                  <a:pt x="536463" y="602108"/>
                </a:lnTo>
                <a:lnTo>
                  <a:pt x="534877" y="589723"/>
                </a:lnTo>
                <a:lnTo>
                  <a:pt x="533925" y="577656"/>
                </a:lnTo>
                <a:lnTo>
                  <a:pt x="532656" y="565588"/>
                </a:lnTo>
                <a:lnTo>
                  <a:pt x="532022" y="553203"/>
                </a:lnTo>
                <a:lnTo>
                  <a:pt x="531705" y="541453"/>
                </a:lnTo>
                <a:lnTo>
                  <a:pt x="531387" y="529068"/>
                </a:lnTo>
                <a:lnTo>
                  <a:pt x="531705" y="517000"/>
                </a:lnTo>
                <a:lnTo>
                  <a:pt x="532022" y="504615"/>
                </a:lnTo>
                <a:lnTo>
                  <a:pt x="532656" y="492865"/>
                </a:lnTo>
                <a:lnTo>
                  <a:pt x="533608" y="480480"/>
                </a:lnTo>
                <a:lnTo>
                  <a:pt x="534877" y="468412"/>
                </a:lnTo>
                <a:lnTo>
                  <a:pt x="536463" y="456345"/>
                </a:lnTo>
                <a:lnTo>
                  <a:pt x="538367" y="444595"/>
                </a:lnTo>
                <a:lnTo>
                  <a:pt x="539953" y="432527"/>
                </a:lnTo>
                <a:lnTo>
                  <a:pt x="542491" y="420460"/>
                </a:lnTo>
                <a:lnTo>
                  <a:pt x="545029" y="408710"/>
                </a:lnTo>
                <a:lnTo>
                  <a:pt x="547884" y="396642"/>
                </a:lnTo>
                <a:lnTo>
                  <a:pt x="551374" y="384892"/>
                </a:lnTo>
                <a:lnTo>
                  <a:pt x="554546" y="373460"/>
                </a:lnTo>
                <a:lnTo>
                  <a:pt x="558036" y="361710"/>
                </a:lnTo>
                <a:lnTo>
                  <a:pt x="562160" y="350277"/>
                </a:lnTo>
                <a:lnTo>
                  <a:pt x="566602" y="338527"/>
                </a:lnTo>
                <a:lnTo>
                  <a:pt x="570726" y="327412"/>
                </a:lnTo>
                <a:lnTo>
                  <a:pt x="575802" y="315980"/>
                </a:lnTo>
                <a:lnTo>
                  <a:pt x="580878" y="304865"/>
                </a:lnTo>
                <a:lnTo>
                  <a:pt x="585954" y="293433"/>
                </a:lnTo>
                <a:lnTo>
                  <a:pt x="591981" y="282635"/>
                </a:lnTo>
                <a:lnTo>
                  <a:pt x="597692" y="271838"/>
                </a:lnTo>
                <a:lnTo>
                  <a:pt x="603720" y="260723"/>
                </a:lnTo>
                <a:lnTo>
                  <a:pt x="610382" y="250243"/>
                </a:lnTo>
                <a:lnTo>
                  <a:pt x="616727" y="239764"/>
                </a:lnTo>
                <a:lnTo>
                  <a:pt x="623706" y="229284"/>
                </a:lnTo>
                <a:lnTo>
                  <a:pt x="631003" y="219122"/>
                </a:lnTo>
                <a:lnTo>
                  <a:pt x="638617" y="208960"/>
                </a:lnTo>
                <a:lnTo>
                  <a:pt x="646230" y="198797"/>
                </a:lnTo>
                <a:lnTo>
                  <a:pt x="654479" y="188953"/>
                </a:lnTo>
                <a:lnTo>
                  <a:pt x="663045" y="179108"/>
                </a:lnTo>
                <a:lnTo>
                  <a:pt x="671293" y="169899"/>
                </a:lnTo>
                <a:lnTo>
                  <a:pt x="680176" y="160372"/>
                </a:lnTo>
                <a:lnTo>
                  <a:pt x="689376" y="151162"/>
                </a:lnTo>
                <a:lnTo>
                  <a:pt x="698893" y="142270"/>
                </a:lnTo>
                <a:lnTo>
                  <a:pt x="708094" y="133379"/>
                </a:lnTo>
                <a:lnTo>
                  <a:pt x="718880" y="124487"/>
                </a:lnTo>
                <a:lnTo>
                  <a:pt x="729349" y="116230"/>
                </a:lnTo>
                <a:lnTo>
                  <a:pt x="739818" y="107655"/>
                </a:lnTo>
                <a:lnTo>
                  <a:pt x="750604" y="99716"/>
                </a:lnTo>
                <a:lnTo>
                  <a:pt x="761391" y="91777"/>
                </a:lnTo>
                <a:lnTo>
                  <a:pt x="772494" y="84473"/>
                </a:lnTo>
                <a:lnTo>
                  <a:pt x="783598" y="77487"/>
                </a:lnTo>
                <a:lnTo>
                  <a:pt x="794702" y="70818"/>
                </a:lnTo>
                <a:lnTo>
                  <a:pt x="806440" y="64149"/>
                </a:lnTo>
                <a:lnTo>
                  <a:pt x="818178" y="58115"/>
                </a:lnTo>
                <a:lnTo>
                  <a:pt x="829599" y="52081"/>
                </a:lnTo>
                <a:lnTo>
                  <a:pt x="841654" y="46682"/>
                </a:lnTo>
                <a:lnTo>
                  <a:pt x="853075" y="41601"/>
                </a:lnTo>
                <a:lnTo>
                  <a:pt x="865448" y="36520"/>
                </a:lnTo>
                <a:lnTo>
                  <a:pt x="877503" y="31757"/>
                </a:lnTo>
                <a:lnTo>
                  <a:pt x="889558" y="27946"/>
                </a:lnTo>
                <a:lnTo>
                  <a:pt x="901931" y="23818"/>
                </a:lnTo>
                <a:lnTo>
                  <a:pt x="913986" y="20324"/>
                </a:lnTo>
                <a:lnTo>
                  <a:pt x="926359" y="16514"/>
                </a:lnTo>
                <a:lnTo>
                  <a:pt x="938732" y="13655"/>
                </a:lnTo>
                <a:lnTo>
                  <a:pt x="951421" y="10797"/>
                </a:lnTo>
                <a:lnTo>
                  <a:pt x="963794" y="8257"/>
                </a:lnTo>
                <a:lnTo>
                  <a:pt x="976484" y="6351"/>
                </a:lnTo>
                <a:lnTo>
                  <a:pt x="989174" y="4446"/>
                </a:lnTo>
                <a:lnTo>
                  <a:pt x="1001546" y="2858"/>
                </a:lnTo>
                <a:lnTo>
                  <a:pt x="1014236" y="1905"/>
                </a:lnTo>
                <a:lnTo>
                  <a:pt x="1026926" y="635"/>
                </a:lnTo>
                <a:lnTo>
                  <a:pt x="1039616" y="318"/>
                </a:lnTo>
                <a:lnTo>
                  <a:pt x="1052306" y="0"/>
                </a:lnTo>
                <a:close/>
              </a:path>
            </a:pathLst>
          </a:custGeom>
          <a:solidFill>
            <a:srgbClr val="FFC000"/>
          </a:solidFill>
          <a:ln>
            <a:noFill/>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mn-lt"/>
              <a:ea typeface="+mn-ea"/>
              <a:cs typeface="+mn-ea"/>
              <a:sym typeface="+mn-lt"/>
            </a:endParaRPr>
          </a:p>
        </p:txBody>
      </p:sp>
    </p:spTree>
    <p:extLst>
      <p:ext uri="{BB962C8B-B14F-4D97-AF65-F5344CB8AC3E}">
        <p14:creationId xmlns:p14="http://schemas.microsoft.com/office/powerpoint/2010/main" val="183619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65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3E06FEEF-0E4F-4252-8D85-0F4E999CBF9E}"/>
              </a:ext>
            </a:extLst>
          </p:cNvPr>
          <p:cNvSpPr/>
          <p:nvPr/>
        </p:nvSpPr>
        <p:spPr>
          <a:xfrm>
            <a:off x="634246" y="226352"/>
            <a:ext cx="1061829"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项目进度</a:t>
            </a:r>
          </a:p>
        </p:txBody>
      </p:sp>
      <p:sp>
        <p:nvSpPr>
          <p:cNvPr id="20" name="矩形 19">
            <a:extLst>
              <a:ext uri="{FF2B5EF4-FFF2-40B4-BE49-F238E27FC236}">
                <a16:creationId xmlns:a16="http://schemas.microsoft.com/office/drawing/2014/main" id="{970148BF-1ACC-47DB-97AE-EAA8A6B4129D}"/>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矩形 20">
            <a:extLst>
              <a:ext uri="{FF2B5EF4-FFF2-40B4-BE49-F238E27FC236}">
                <a16:creationId xmlns:a16="http://schemas.microsoft.com/office/drawing/2014/main" id="{165D9FFA-479A-43A6-81A8-54C2CA95073F}"/>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sp>
        <p:nvSpPr>
          <p:cNvPr id="3" name="文本框 2">
            <a:extLst>
              <a:ext uri="{FF2B5EF4-FFF2-40B4-BE49-F238E27FC236}">
                <a16:creationId xmlns:a16="http://schemas.microsoft.com/office/drawing/2014/main" id="{A63A6A2B-327A-458E-855A-E205ADB202AD}"/>
              </a:ext>
            </a:extLst>
          </p:cNvPr>
          <p:cNvSpPr txBox="1"/>
          <p:nvPr/>
        </p:nvSpPr>
        <p:spPr>
          <a:xfrm>
            <a:off x="826863" y="814827"/>
            <a:ext cx="3169404" cy="102335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dirty="0" err="1">
                <a:solidFill>
                  <a:schemeClr val="tx1">
                    <a:lumMod val="65000"/>
                    <a:lumOff val="35000"/>
                  </a:schemeClr>
                </a:solidFill>
                <a:cs typeface="+mn-ea"/>
              </a:rPr>
              <a:t>MyMapObjects</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zh-CN" altLang="en-US" dirty="0">
                <a:solidFill>
                  <a:schemeClr val="tx1">
                    <a:lumMod val="65000"/>
                    <a:lumOff val="35000"/>
                  </a:schemeClr>
                </a:solidFill>
                <a:cs typeface="+mn-ea"/>
              </a:rPr>
              <a:t>主要界面的设计工作</a:t>
            </a:r>
            <a:endParaRPr lang="en-US" altLang="zh-CN" dirty="0">
              <a:solidFill>
                <a:schemeClr val="tx1">
                  <a:lumMod val="65000"/>
                  <a:lumOff val="35000"/>
                </a:schemeClr>
              </a:solidFill>
              <a:cs typeface="+mn-ea"/>
            </a:endParaRPr>
          </a:p>
          <a:p>
            <a:pPr marL="342900" indent="-342900">
              <a:lnSpc>
                <a:spcPct val="150000"/>
              </a:lnSpc>
              <a:buFont typeface="Wingdings" panose="05000000000000000000" pitchFamily="2" charset="2"/>
              <a:buChar char="u"/>
            </a:pPr>
            <a:r>
              <a:rPr lang="zh-CN" altLang="en-US" dirty="0">
                <a:solidFill>
                  <a:schemeClr val="tx1">
                    <a:lumMod val="65000"/>
                    <a:lumOff val="35000"/>
                  </a:schemeClr>
                </a:solidFill>
                <a:cs typeface="+mn-ea"/>
              </a:rPr>
              <a:t>对</a:t>
            </a:r>
            <a:r>
              <a:rPr lang="en-US" altLang="zh-CN" dirty="0" err="1">
                <a:solidFill>
                  <a:schemeClr val="tx1">
                    <a:lumMod val="65000"/>
                    <a:lumOff val="35000"/>
                  </a:schemeClr>
                </a:solidFill>
                <a:cs typeface="+mn-ea"/>
              </a:rPr>
              <a:t>shp</a:t>
            </a:r>
            <a:r>
              <a:rPr lang="zh-CN" altLang="en-US" dirty="0">
                <a:solidFill>
                  <a:schemeClr val="tx1">
                    <a:lumMod val="65000"/>
                    <a:lumOff val="35000"/>
                  </a:schemeClr>
                </a:solidFill>
                <a:cs typeface="+mn-ea"/>
              </a:rPr>
              <a:t>文件空间数据的读取</a:t>
            </a:r>
            <a:endParaRPr lang="en-US" altLang="zh-CN" dirty="0">
              <a:solidFill>
                <a:schemeClr val="tx1">
                  <a:lumMod val="65000"/>
                  <a:lumOff val="35000"/>
                </a:schemeClr>
              </a:solidFill>
              <a:cs typeface="+mn-ea"/>
            </a:endParaRPr>
          </a:p>
        </p:txBody>
      </p:sp>
    </p:spTree>
    <p:extLst>
      <p:ext uri="{BB962C8B-B14F-4D97-AF65-F5344CB8AC3E}">
        <p14:creationId xmlns:p14="http://schemas.microsoft.com/office/powerpoint/2010/main" val="365137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flipH="1">
            <a:off x="1230770" y="2684669"/>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20" name="圆角矩形 19"/>
          <p:cNvSpPr/>
          <p:nvPr/>
        </p:nvSpPr>
        <p:spPr>
          <a:xfrm flipH="1">
            <a:off x="1230770" y="976438"/>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7" name="TextBox 50"/>
          <p:cNvSpPr txBox="1"/>
          <p:nvPr/>
        </p:nvSpPr>
        <p:spPr>
          <a:xfrm>
            <a:off x="1296510" y="1150556"/>
            <a:ext cx="2792303" cy="904863"/>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贺群超：</a:t>
            </a:r>
            <a:endParaRPr lang="en-US" altLang="zh-CN" b="1"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en-US" altLang="zh-CN" dirty="0">
                <a:solidFill>
                  <a:schemeClr val="tx1">
                    <a:lumMod val="75000"/>
                    <a:lumOff val="25000"/>
                  </a:schemeClr>
                </a:solidFill>
                <a:cs typeface="+mn-ea"/>
                <a:sym typeface="+mn-lt"/>
              </a:rPr>
              <a:t>Shape</a:t>
            </a:r>
            <a:r>
              <a:rPr lang="zh-CN" altLang="en-US" dirty="0">
                <a:solidFill>
                  <a:schemeClr val="tx1">
                    <a:lumMod val="75000"/>
                    <a:lumOff val="25000"/>
                  </a:schemeClr>
                </a:solidFill>
                <a:cs typeface="+mn-ea"/>
                <a:sym typeface="+mn-lt"/>
              </a:rPr>
              <a:t>文件的读取</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自定义格式文件的读取和写入</a:t>
            </a:r>
            <a:endParaRPr lang="en-US" altLang="zh-CN" dirty="0">
              <a:solidFill>
                <a:schemeClr val="tx1">
                  <a:lumMod val="75000"/>
                  <a:lumOff val="25000"/>
                </a:schemeClr>
              </a:solidFill>
              <a:cs typeface="+mn-ea"/>
              <a:sym typeface="+mn-lt"/>
            </a:endParaRPr>
          </a:p>
        </p:txBody>
      </p:sp>
      <p:sp>
        <p:nvSpPr>
          <p:cNvPr id="73" name="TextBox 50"/>
          <p:cNvSpPr txBox="1"/>
          <p:nvPr/>
        </p:nvSpPr>
        <p:spPr>
          <a:xfrm>
            <a:off x="1296510" y="2805870"/>
            <a:ext cx="2792303" cy="1184940"/>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曹仁君：</a:t>
            </a:r>
            <a:endParaRPr lang="en-US" altLang="zh-CN" b="1"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属性界面内容</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要素属性的增删修改</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属性查询</a:t>
            </a:r>
            <a:endParaRPr lang="en-US" altLang="zh-CN" dirty="0">
              <a:solidFill>
                <a:schemeClr val="tx1">
                  <a:lumMod val="75000"/>
                  <a:lumOff val="25000"/>
                </a:schemeClr>
              </a:solidFill>
              <a:cs typeface="+mn-ea"/>
              <a:sym typeface="+mn-lt"/>
            </a:endParaRPr>
          </a:p>
        </p:txBody>
      </p:sp>
      <p:cxnSp>
        <p:nvCxnSpPr>
          <p:cNvPr id="87" name="直接连接符 86"/>
          <p:cNvCxnSpPr/>
          <p:nvPr/>
        </p:nvCxnSpPr>
        <p:spPr>
          <a:xfrm>
            <a:off x="0" y="4969233"/>
            <a:ext cx="9144000" cy="0"/>
          </a:xfrm>
          <a:prstGeom prst="line">
            <a:avLst/>
          </a:prstGeom>
          <a:ln w="19050">
            <a:solidFill>
              <a:srgbClr val="73687C"/>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5EF64E1-7F32-446A-86C9-833F95D7E703}"/>
              </a:ext>
            </a:extLst>
          </p:cNvPr>
          <p:cNvSpPr/>
          <p:nvPr/>
        </p:nvSpPr>
        <p:spPr>
          <a:xfrm>
            <a:off x="596859" y="192130"/>
            <a:ext cx="4659398" cy="346249"/>
          </a:xfrm>
          <a:prstGeom prst="rect">
            <a:avLst/>
          </a:prstGeom>
        </p:spPr>
        <p:txBody>
          <a:bodyPr wrap="square" lIns="68580" tIns="34290" rIns="68580" bIns="34290">
            <a:spAutoFit/>
          </a:bodyPr>
          <a:lstStyle/>
          <a:p>
            <a:r>
              <a:rPr lang="zh-CN" altLang="en-US" sz="1800" b="1" dirty="0">
                <a:solidFill>
                  <a:srgbClr val="FFC000"/>
                </a:solidFill>
                <a:cs typeface="+mn-ea"/>
                <a:sym typeface="+mn-lt"/>
              </a:rPr>
              <a:t>任务分工</a:t>
            </a:r>
          </a:p>
        </p:txBody>
      </p:sp>
      <p:sp>
        <p:nvSpPr>
          <p:cNvPr id="23" name="矩形 22">
            <a:extLst>
              <a:ext uri="{FF2B5EF4-FFF2-40B4-BE49-F238E27FC236}">
                <a16:creationId xmlns:a16="http://schemas.microsoft.com/office/drawing/2014/main" id="{4B34CB0E-820E-40A6-8D8E-92CEC4508A8C}"/>
              </a:ext>
            </a:extLst>
          </p:cNvPr>
          <p:cNvSpPr/>
          <p:nvPr/>
        </p:nvSpPr>
        <p:spPr>
          <a:xfrm>
            <a:off x="1" y="245057"/>
            <a:ext cx="3231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a:extLst>
              <a:ext uri="{FF2B5EF4-FFF2-40B4-BE49-F238E27FC236}">
                <a16:creationId xmlns:a16="http://schemas.microsoft.com/office/drawing/2014/main" id="{48B73A77-AD1D-4827-90F5-F23824F66CCB}"/>
              </a:ext>
            </a:extLst>
          </p:cNvPr>
          <p:cNvSpPr/>
          <p:nvPr/>
        </p:nvSpPr>
        <p:spPr>
          <a:xfrm>
            <a:off x="401580" y="245057"/>
            <a:ext cx="116870" cy="19703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圆角矩形 18">
            <a:extLst>
              <a:ext uri="{FF2B5EF4-FFF2-40B4-BE49-F238E27FC236}">
                <a16:creationId xmlns:a16="http://schemas.microsoft.com/office/drawing/2014/main" id="{E0ACB52F-43D6-4DAD-A73F-440C84A67BA1}"/>
              </a:ext>
            </a:extLst>
          </p:cNvPr>
          <p:cNvSpPr/>
          <p:nvPr/>
        </p:nvSpPr>
        <p:spPr>
          <a:xfrm flipH="1">
            <a:off x="4905303" y="2681969"/>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5" name="圆角矩形 19">
            <a:extLst>
              <a:ext uri="{FF2B5EF4-FFF2-40B4-BE49-F238E27FC236}">
                <a16:creationId xmlns:a16="http://schemas.microsoft.com/office/drawing/2014/main" id="{42CBEEDD-9D1C-4AFB-9FB2-A0BD5BE795F0}"/>
              </a:ext>
            </a:extLst>
          </p:cNvPr>
          <p:cNvSpPr/>
          <p:nvPr/>
        </p:nvSpPr>
        <p:spPr>
          <a:xfrm flipH="1">
            <a:off x="4905303" y="973738"/>
            <a:ext cx="3358874" cy="1494536"/>
          </a:xfrm>
          <a:prstGeom prst="roundRect">
            <a:avLst>
              <a:gd name="adj" fmla="val 1148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6" name="TextBox 50">
            <a:extLst>
              <a:ext uri="{FF2B5EF4-FFF2-40B4-BE49-F238E27FC236}">
                <a16:creationId xmlns:a16="http://schemas.microsoft.com/office/drawing/2014/main" id="{3298BD4F-F12B-4C94-AFAB-40E5C2311247}"/>
              </a:ext>
            </a:extLst>
          </p:cNvPr>
          <p:cNvSpPr txBox="1"/>
          <p:nvPr/>
        </p:nvSpPr>
        <p:spPr>
          <a:xfrm>
            <a:off x="4968651" y="1155158"/>
            <a:ext cx="2792303" cy="1184940"/>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田力：</a:t>
            </a:r>
            <a:endParaRPr lang="en-US" altLang="zh-CN" b="1"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窗体的界面设计</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系统与用户的交互</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点线面图层的渲染</a:t>
            </a:r>
            <a:endParaRPr lang="en-US" altLang="zh-CN" dirty="0">
              <a:solidFill>
                <a:schemeClr val="tx1">
                  <a:lumMod val="75000"/>
                  <a:lumOff val="25000"/>
                </a:schemeClr>
              </a:solidFill>
              <a:cs typeface="+mn-ea"/>
              <a:sym typeface="+mn-lt"/>
            </a:endParaRPr>
          </a:p>
        </p:txBody>
      </p:sp>
      <p:sp>
        <p:nvSpPr>
          <p:cNvPr id="17" name="TextBox 50">
            <a:extLst>
              <a:ext uri="{FF2B5EF4-FFF2-40B4-BE49-F238E27FC236}">
                <a16:creationId xmlns:a16="http://schemas.microsoft.com/office/drawing/2014/main" id="{38AC616B-E1E7-471D-BEB3-924585DF0FBA}"/>
              </a:ext>
            </a:extLst>
          </p:cNvPr>
          <p:cNvSpPr txBox="1"/>
          <p:nvPr/>
        </p:nvSpPr>
        <p:spPr>
          <a:xfrm>
            <a:off x="4968651" y="2805870"/>
            <a:ext cx="3295525" cy="904863"/>
          </a:xfrm>
          <a:prstGeom prst="rect">
            <a:avLst/>
          </a:prstGeom>
          <a:noFill/>
        </p:spPr>
        <p:txBody>
          <a:bodyPr wrap="square" rtlCol="0">
            <a:spAutoFit/>
          </a:bodyPr>
          <a:lstStyle/>
          <a:p>
            <a:pPr>
              <a:lnSpc>
                <a:spcPct val="130000"/>
              </a:lnSpc>
            </a:pPr>
            <a:r>
              <a:rPr lang="zh-CN" altLang="en-US" b="1" dirty="0">
                <a:solidFill>
                  <a:schemeClr val="tx1">
                    <a:lumMod val="75000"/>
                    <a:lumOff val="25000"/>
                  </a:schemeClr>
                </a:solidFill>
                <a:cs typeface="+mn-ea"/>
                <a:sym typeface="+mn-lt"/>
              </a:rPr>
              <a:t>王宇航：</a:t>
            </a:r>
            <a:endParaRPr lang="en-US" altLang="zh-CN" b="1"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en-US" altLang="zh-CN" dirty="0" err="1">
                <a:solidFill>
                  <a:schemeClr val="tx1">
                    <a:lumMod val="75000"/>
                    <a:lumOff val="25000"/>
                  </a:schemeClr>
                </a:solidFill>
                <a:cs typeface="+mn-ea"/>
                <a:sym typeface="+mn-lt"/>
              </a:rPr>
              <a:t>MyMapObjects</a:t>
            </a:r>
            <a:r>
              <a:rPr lang="zh-CN" altLang="en-US" dirty="0">
                <a:solidFill>
                  <a:schemeClr val="tx1">
                    <a:lumMod val="75000"/>
                    <a:lumOff val="25000"/>
                  </a:schemeClr>
                </a:solidFill>
                <a:cs typeface="+mn-ea"/>
                <a:sym typeface="+mn-lt"/>
              </a:rPr>
              <a:t>类的维护</a:t>
            </a:r>
            <a:endParaRPr lang="en-US" altLang="zh-CN" dirty="0">
              <a:solidFill>
                <a:schemeClr val="tx1">
                  <a:lumMod val="75000"/>
                  <a:lumOff val="25000"/>
                </a:schemeClr>
              </a:solidFill>
              <a:cs typeface="+mn-ea"/>
              <a:sym typeface="+mn-lt"/>
            </a:endParaRPr>
          </a:p>
          <a:p>
            <a:pPr marL="285750" indent="-285750">
              <a:lnSpc>
                <a:spcPct val="130000"/>
              </a:lnSpc>
              <a:buFont typeface="Wingdings" panose="05000000000000000000" pitchFamily="2" charset="2"/>
              <a:buChar char="Ø"/>
            </a:pPr>
            <a:r>
              <a:rPr lang="zh-CN" altLang="en-US" dirty="0">
                <a:solidFill>
                  <a:schemeClr val="tx1">
                    <a:lumMod val="75000"/>
                    <a:lumOff val="25000"/>
                  </a:schemeClr>
                </a:solidFill>
                <a:cs typeface="+mn-ea"/>
                <a:sym typeface="+mn-lt"/>
              </a:rPr>
              <a:t>点线面数据编辑</a:t>
            </a:r>
            <a:r>
              <a:rPr lang="en-US" altLang="zh-CN" dirty="0">
                <a:solidFill>
                  <a:schemeClr val="tx1">
                    <a:lumMod val="75000"/>
                    <a:lumOff val="25000"/>
                  </a:schemeClr>
                </a:solidFill>
                <a:cs typeface="+mn-ea"/>
                <a:sym typeface="+mn-lt"/>
              </a:rPr>
              <a:t>(</a:t>
            </a:r>
            <a:r>
              <a:rPr lang="zh-CN" altLang="en-US" dirty="0">
                <a:solidFill>
                  <a:schemeClr val="tx1">
                    <a:lumMod val="75000"/>
                    <a:lumOff val="25000"/>
                  </a:schemeClr>
                </a:solidFill>
                <a:cs typeface="+mn-ea"/>
                <a:sym typeface="+mn-lt"/>
              </a:rPr>
              <a:t>包括复制粘贴功能</a:t>
            </a:r>
            <a:r>
              <a:rPr lang="en-US" altLang="zh-CN" dirty="0">
                <a:solidFill>
                  <a:schemeClr val="tx1">
                    <a:lumMod val="75000"/>
                    <a:lumOff val="25000"/>
                  </a:schemeClr>
                </a:solidFill>
                <a:cs typeface="+mn-ea"/>
                <a:sym typeface="+mn-lt"/>
              </a:rPr>
              <a:t>)</a:t>
            </a:r>
          </a:p>
        </p:txBody>
      </p:sp>
    </p:spTree>
    <p:extLst>
      <p:ext uri="{BB962C8B-B14F-4D97-AF65-F5344CB8AC3E}">
        <p14:creationId xmlns:p14="http://schemas.microsoft.com/office/powerpoint/2010/main" val="22326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par>
                                <p:cTn id="8" presetID="53" presetClass="entr" presetSubtype="16" fill="hold" grpId="0" nodeType="withEffect">
                                  <p:stCondLst>
                                    <p:cond delay="0"/>
                                  </p:stCondLst>
                                  <p:iterate type="lt">
                                    <p:tmPct val="10000"/>
                                  </p:iterate>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childTnLst>
                          </p:cTn>
                        </p:par>
                        <p:par>
                          <p:cTn id="13" fill="hold">
                            <p:stCondLst>
                              <p:cond delay="65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150"/>
                            </p:stCondLst>
                            <p:childTnLst>
                              <p:par>
                                <p:cTn id="18" presetID="22"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up)">
                                      <p:cBhvr>
                                        <p:cTn id="20" dur="1000"/>
                                        <p:tgtEl>
                                          <p:spTgt spid="37"/>
                                        </p:tgtEl>
                                      </p:cBhvr>
                                    </p:animEffect>
                                  </p:childTnLst>
                                </p:cTn>
                              </p:par>
                            </p:childTnLst>
                          </p:cTn>
                        </p:par>
                        <p:par>
                          <p:cTn id="21" fill="hold">
                            <p:stCondLst>
                              <p:cond delay="215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2650"/>
                            </p:stCondLst>
                            <p:childTnLst>
                              <p:par>
                                <p:cTn id="26" presetID="22" presetClass="entr" presetSubtype="1"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up)">
                                      <p:cBhvr>
                                        <p:cTn id="28" dur="1000"/>
                                        <p:tgtEl>
                                          <p:spTgt spid="73"/>
                                        </p:tgtEl>
                                      </p:cBhvr>
                                    </p:animEffect>
                                  </p:childTnLst>
                                </p:cTn>
                              </p:par>
                            </p:childTnLst>
                          </p:cTn>
                        </p:par>
                        <p:par>
                          <p:cTn id="29" fill="hold">
                            <p:stCondLst>
                              <p:cond delay="365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4150"/>
                            </p:stCondLst>
                            <p:childTnLst>
                              <p:par>
                                <p:cTn id="34" presetID="22" presetClass="entr" presetSubtype="1"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1000"/>
                                        <p:tgtEl>
                                          <p:spTgt spid="16"/>
                                        </p:tgtEl>
                                      </p:cBhvr>
                                    </p:animEffect>
                                  </p:childTnLst>
                                </p:cTn>
                              </p:par>
                            </p:childTnLst>
                          </p:cTn>
                        </p:par>
                        <p:par>
                          <p:cTn id="37" fill="hold">
                            <p:stCondLst>
                              <p:cond delay="515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565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37" grpId="0"/>
      <p:bldP spid="73" grpId="0"/>
      <p:bldP spid="22" grpId="0"/>
      <p:bldP spid="14" grpId="0" animBg="1"/>
      <p:bldP spid="15" grpId="0" animBg="1"/>
      <p:bldP spid="16"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51A3A98B-CE1D-D242-88B3-CCAC194D030F}"/>
              </a:ext>
            </a:extLst>
          </p:cNvPr>
          <p:cNvSpPr/>
          <p:nvPr/>
        </p:nvSpPr>
        <p:spPr>
          <a:xfrm>
            <a:off x="673558" y="1665798"/>
            <a:ext cx="1009102" cy="2902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BDE14AA5-187E-C943-A19E-DE1B4D5BBBD0}"/>
              </a:ext>
            </a:extLst>
          </p:cNvPr>
          <p:cNvSpPr/>
          <p:nvPr/>
        </p:nvSpPr>
        <p:spPr>
          <a:xfrm>
            <a:off x="4596245" y="-14411"/>
            <a:ext cx="4547755" cy="5157911"/>
          </a:xfrm>
          <a:custGeom>
            <a:avLst/>
            <a:gdLst>
              <a:gd name="connsiteX0" fmla="*/ 0 w 4455779"/>
              <a:gd name="connsiteY0" fmla="*/ 0 h 5157911"/>
              <a:gd name="connsiteX1" fmla="*/ 4455779 w 4455779"/>
              <a:gd name="connsiteY1" fmla="*/ 0 h 5157911"/>
              <a:gd name="connsiteX2" fmla="*/ 4455779 w 4455779"/>
              <a:gd name="connsiteY2" fmla="*/ 5157911 h 5157911"/>
              <a:gd name="connsiteX3" fmla="*/ 0 w 4455779"/>
              <a:gd name="connsiteY3" fmla="*/ 5157911 h 5157911"/>
              <a:gd name="connsiteX4" fmla="*/ 0 w 4455779"/>
              <a:gd name="connsiteY4" fmla="*/ 0 h 5157911"/>
              <a:gd name="connsiteX0" fmla="*/ 3205 w 4458984"/>
              <a:gd name="connsiteY0" fmla="*/ 0 h 5157911"/>
              <a:gd name="connsiteX1" fmla="*/ 4458984 w 4458984"/>
              <a:gd name="connsiteY1" fmla="*/ 0 h 5157911"/>
              <a:gd name="connsiteX2" fmla="*/ 4458984 w 4458984"/>
              <a:gd name="connsiteY2" fmla="*/ 5157911 h 5157911"/>
              <a:gd name="connsiteX3" fmla="*/ 3205 w 4458984"/>
              <a:gd name="connsiteY3" fmla="*/ 5157911 h 5157911"/>
              <a:gd name="connsiteX4" fmla="*/ 0 w 4458984"/>
              <a:gd name="connsiteY4" fmla="*/ 2706240 h 5157911"/>
              <a:gd name="connsiteX5" fmla="*/ 3205 w 4458984"/>
              <a:gd name="connsiteY5" fmla="*/ 0 h 5157911"/>
              <a:gd name="connsiteX0" fmla="*/ 3 w 4455782"/>
              <a:gd name="connsiteY0" fmla="*/ 0 h 5157911"/>
              <a:gd name="connsiteX1" fmla="*/ 4455782 w 4455782"/>
              <a:gd name="connsiteY1" fmla="*/ 0 h 5157911"/>
              <a:gd name="connsiteX2" fmla="*/ 4455782 w 4455782"/>
              <a:gd name="connsiteY2" fmla="*/ 5157911 h 5157911"/>
              <a:gd name="connsiteX3" fmla="*/ 3 w 4455782"/>
              <a:gd name="connsiteY3" fmla="*/ 5157911 h 5157911"/>
              <a:gd name="connsiteX4" fmla="*/ 284474 w 4455782"/>
              <a:gd name="connsiteY4" fmla="*/ 2695966 h 5157911"/>
              <a:gd name="connsiteX5" fmla="*/ 3 w 4455782"/>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20 w 4455799"/>
              <a:gd name="connsiteY0" fmla="*/ 0 h 5157911"/>
              <a:gd name="connsiteX1" fmla="*/ 4455799 w 4455799"/>
              <a:gd name="connsiteY1" fmla="*/ 0 h 5157911"/>
              <a:gd name="connsiteX2" fmla="*/ 4455799 w 4455799"/>
              <a:gd name="connsiteY2" fmla="*/ 5157911 h 5157911"/>
              <a:gd name="connsiteX3" fmla="*/ 20 w 4455799"/>
              <a:gd name="connsiteY3" fmla="*/ 5157911 h 5157911"/>
              <a:gd name="connsiteX4" fmla="*/ 284491 w 4455799"/>
              <a:gd name="connsiteY4" fmla="*/ 2695966 h 5157911"/>
              <a:gd name="connsiteX5" fmla="*/ 20 w 4455799"/>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7 w 4455786"/>
              <a:gd name="connsiteY0" fmla="*/ 0 h 5157911"/>
              <a:gd name="connsiteX1" fmla="*/ 4455786 w 4455786"/>
              <a:gd name="connsiteY1" fmla="*/ 0 h 5157911"/>
              <a:gd name="connsiteX2" fmla="*/ 4455786 w 4455786"/>
              <a:gd name="connsiteY2" fmla="*/ 5157911 h 5157911"/>
              <a:gd name="connsiteX3" fmla="*/ 7 w 4455786"/>
              <a:gd name="connsiteY3" fmla="*/ 5157911 h 5157911"/>
              <a:gd name="connsiteX4" fmla="*/ 376946 w 4455786"/>
              <a:gd name="connsiteY4" fmla="*/ 2850078 h 5157911"/>
              <a:gd name="connsiteX5" fmla="*/ 7 w 4455786"/>
              <a:gd name="connsiteY5" fmla="*/ 0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376942 w 4455782"/>
              <a:gd name="connsiteY4" fmla="*/ 2850078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 name="connsiteX0" fmla="*/ 90601 w 4455782"/>
              <a:gd name="connsiteY0" fmla="*/ 10274 h 5157911"/>
              <a:gd name="connsiteX1" fmla="*/ 4455782 w 4455782"/>
              <a:gd name="connsiteY1" fmla="*/ 0 h 5157911"/>
              <a:gd name="connsiteX2" fmla="*/ 4455782 w 4455782"/>
              <a:gd name="connsiteY2" fmla="*/ 5157911 h 5157911"/>
              <a:gd name="connsiteX3" fmla="*/ 3 w 4455782"/>
              <a:gd name="connsiteY3" fmla="*/ 5157911 h 5157911"/>
              <a:gd name="connsiteX4" fmla="*/ 487673 w 4455782"/>
              <a:gd name="connsiteY4" fmla="*/ 2839804 h 5157911"/>
              <a:gd name="connsiteX5" fmla="*/ 90601 w 4455782"/>
              <a:gd name="connsiteY5" fmla="*/ 10274 h 515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5782" h="5157911">
                <a:moveTo>
                  <a:pt x="90601" y="10274"/>
                </a:moveTo>
                <a:lnTo>
                  <a:pt x="4455782" y="0"/>
                </a:lnTo>
                <a:lnTo>
                  <a:pt x="4455782" y="5157911"/>
                </a:lnTo>
                <a:lnTo>
                  <a:pt x="3" y="5157911"/>
                </a:lnTo>
                <a:cubicBezTo>
                  <a:pt x="-1065" y="4340687"/>
                  <a:pt x="416822" y="3821415"/>
                  <a:pt x="487673" y="2839804"/>
                </a:cubicBezTo>
                <a:cubicBezTo>
                  <a:pt x="-210824" y="1465114"/>
                  <a:pt x="89533" y="912354"/>
                  <a:pt x="90601" y="10274"/>
                </a:cubicBezTo>
                <a:close/>
              </a:path>
            </a:pathLst>
          </a:custGeom>
          <a:blipFill dpi="0" rotWithShape="1">
            <a:blip r:embed="rId3"/>
            <a:srcRect/>
            <a:stretch>
              <a:fillRect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平行四边形 21">
            <a:extLst>
              <a:ext uri="{FF2B5EF4-FFF2-40B4-BE49-F238E27FC236}">
                <a16:creationId xmlns:a16="http://schemas.microsoft.com/office/drawing/2014/main" id="{3610DD23-C8DA-E746-9509-14431BE177F7}"/>
              </a:ext>
            </a:extLst>
          </p:cNvPr>
          <p:cNvSpPr/>
          <p:nvPr/>
        </p:nvSpPr>
        <p:spPr>
          <a:xfrm>
            <a:off x="3967823" y="2762351"/>
            <a:ext cx="1989801" cy="2381149"/>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7" name="矩形 46"/>
          <p:cNvSpPr/>
          <p:nvPr/>
        </p:nvSpPr>
        <p:spPr>
          <a:xfrm>
            <a:off x="887375" y="1803730"/>
            <a:ext cx="3031671" cy="6663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矩形 51"/>
          <p:cNvSpPr/>
          <p:nvPr/>
        </p:nvSpPr>
        <p:spPr>
          <a:xfrm>
            <a:off x="230252" y="2652010"/>
            <a:ext cx="4131753" cy="716479"/>
          </a:xfrm>
          <a:prstGeom prst="rect">
            <a:avLst/>
          </a:prstGeom>
        </p:spPr>
        <p:txBody>
          <a:bodyPr wrap="square" lIns="51435" tIns="25718" rIns="51435" bIns="25718" anchor="ctr" anchorCtr="1">
            <a:spAutoFit/>
          </a:bodyPr>
          <a:lstStyle/>
          <a:p>
            <a:pPr>
              <a:lnSpc>
                <a:spcPct val="130000"/>
              </a:lnSpc>
            </a:pPr>
            <a:r>
              <a:rPr lang="zh-CN" altLang="en-US" sz="3600" b="1" dirty="0">
                <a:solidFill>
                  <a:schemeClr val="tx1">
                    <a:lumMod val="75000"/>
                    <a:lumOff val="25000"/>
                  </a:schemeClr>
                </a:solidFill>
                <a:cs typeface="+mn-ea"/>
                <a:sym typeface="+mn-lt"/>
              </a:rPr>
              <a:t>敬请批评指正！</a:t>
            </a:r>
          </a:p>
        </p:txBody>
      </p:sp>
      <p:sp>
        <p:nvSpPr>
          <p:cNvPr id="9" name="矩形 8"/>
          <p:cNvSpPr/>
          <p:nvPr/>
        </p:nvSpPr>
        <p:spPr>
          <a:xfrm>
            <a:off x="1371187" y="1826006"/>
            <a:ext cx="2590783" cy="538161"/>
          </a:xfrm>
          <a:prstGeom prst="rect">
            <a:avLst/>
          </a:prstGeom>
        </p:spPr>
        <p:txBody>
          <a:bodyPr wrap="square">
            <a:spAutoFit/>
          </a:bodyPr>
          <a:lstStyle/>
          <a:p>
            <a:pPr>
              <a:lnSpc>
                <a:spcPct val="130000"/>
              </a:lnSpc>
            </a:pPr>
            <a:r>
              <a:rPr lang="en-US" altLang="zh-CN" sz="2400" dirty="0">
                <a:solidFill>
                  <a:schemeClr val="bg1"/>
                </a:solidFill>
                <a:latin typeface="Arial" panose="020B0604020202020204" pitchFamily="34" charset="0"/>
                <a:ea typeface="华文新魏" panose="02010800040101010101" pitchFamily="2" charset="-122"/>
                <a:cs typeface="Arial" panose="020B0604020202020204" pitchFamily="34" charset="0"/>
                <a:sym typeface="+mn-lt"/>
              </a:rPr>
              <a:t>GIS</a:t>
            </a:r>
            <a:r>
              <a:rPr lang="zh-CN" altLang="en-US" sz="2400" dirty="0">
                <a:solidFill>
                  <a:schemeClr val="bg1"/>
                </a:solidFill>
                <a:latin typeface="华文新魏" panose="02010800040101010101" pitchFamily="2" charset="-122"/>
                <a:ea typeface="华文新魏" panose="02010800040101010101" pitchFamily="2" charset="-122"/>
                <a:cs typeface="+mn-ea"/>
                <a:sym typeface="+mn-lt"/>
              </a:rPr>
              <a:t>设计与应用</a:t>
            </a:r>
          </a:p>
        </p:txBody>
      </p:sp>
      <p:sp>
        <p:nvSpPr>
          <p:cNvPr id="53" name="圆角矩形 52"/>
          <p:cNvSpPr/>
          <p:nvPr/>
        </p:nvSpPr>
        <p:spPr>
          <a:xfrm>
            <a:off x="374197"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4" name="圆角矩形 53"/>
          <p:cNvSpPr/>
          <p:nvPr/>
        </p:nvSpPr>
        <p:spPr>
          <a:xfrm>
            <a:off x="2250983" y="3937334"/>
            <a:ext cx="1674680" cy="32138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defTabSz="514350"/>
            <a:endParaRPr lang="zh-CN" altLang="en-US" sz="1800">
              <a:cs typeface="+mn-ea"/>
              <a:sym typeface="+mn-lt"/>
            </a:endParaRPr>
          </a:p>
        </p:txBody>
      </p:sp>
      <p:sp>
        <p:nvSpPr>
          <p:cNvPr id="59" name="矩形 58"/>
          <p:cNvSpPr/>
          <p:nvPr/>
        </p:nvSpPr>
        <p:spPr>
          <a:xfrm>
            <a:off x="511871" y="3964758"/>
            <a:ext cx="1492716" cy="261610"/>
          </a:xfrm>
          <a:prstGeom prst="rect">
            <a:avLst/>
          </a:prstGeom>
        </p:spPr>
        <p:txBody>
          <a:bodyPr wrap="none">
            <a:spAutoFit/>
          </a:bodyPr>
          <a:lstStyle/>
          <a:p>
            <a:r>
              <a:rPr lang="zh-CN" altLang="en-US" sz="1100" dirty="0">
                <a:solidFill>
                  <a:schemeClr val="bg1"/>
                </a:solidFill>
                <a:cs typeface="+mn-ea"/>
                <a:sym typeface="+mn-lt"/>
              </a:rPr>
              <a:t>主讲人：田力 贺群超</a:t>
            </a:r>
          </a:p>
        </p:txBody>
      </p:sp>
      <p:sp>
        <p:nvSpPr>
          <p:cNvPr id="64" name="矩形 63"/>
          <p:cNvSpPr/>
          <p:nvPr/>
        </p:nvSpPr>
        <p:spPr>
          <a:xfrm>
            <a:off x="2296129" y="3964758"/>
            <a:ext cx="1659429" cy="261610"/>
          </a:xfrm>
          <a:prstGeom prst="rect">
            <a:avLst/>
          </a:prstGeom>
        </p:spPr>
        <p:txBody>
          <a:bodyPr wrap="none">
            <a:spAutoFit/>
          </a:bodyPr>
          <a:lstStyle/>
          <a:p>
            <a:r>
              <a:rPr lang="zh-CN" altLang="en-US" sz="1100" dirty="0">
                <a:solidFill>
                  <a:schemeClr val="bg1"/>
                </a:solidFill>
                <a:cs typeface="+mn-ea"/>
                <a:sym typeface="+mn-lt"/>
              </a:rPr>
              <a:t>时间：</a:t>
            </a:r>
            <a:r>
              <a:rPr lang="en-US" altLang="zh-CN" sz="1100" dirty="0">
                <a:solidFill>
                  <a:schemeClr val="bg1"/>
                </a:solidFill>
                <a:cs typeface="+mn-ea"/>
                <a:sym typeface="+mn-lt"/>
              </a:rPr>
              <a:t>2022</a:t>
            </a:r>
            <a:r>
              <a:rPr lang="zh-CN" altLang="en-US" sz="1100" dirty="0">
                <a:solidFill>
                  <a:schemeClr val="bg1"/>
                </a:solidFill>
                <a:cs typeface="+mn-ea"/>
                <a:sym typeface="+mn-lt"/>
              </a:rPr>
              <a:t>年</a:t>
            </a:r>
            <a:r>
              <a:rPr lang="en-US" altLang="zh-CN" sz="1100" dirty="0">
                <a:solidFill>
                  <a:schemeClr val="bg1"/>
                </a:solidFill>
                <a:cs typeface="+mn-ea"/>
                <a:sym typeface="+mn-lt"/>
              </a:rPr>
              <a:t>05</a:t>
            </a:r>
            <a:r>
              <a:rPr lang="zh-CN" altLang="en-US" sz="1100" dirty="0">
                <a:solidFill>
                  <a:schemeClr val="bg1"/>
                </a:solidFill>
                <a:cs typeface="+mn-ea"/>
                <a:sym typeface="+mn-lt"/>
              </a:rPr>
              <a:t>月</a:t>
            </a:r>
            <a:r>
              <a:rPr lang="en-US" altLang="zh-CN" sz="1100" dirty="0">
                <a:solidFill>
                  <a:schemeClr val="bg1"/>
                </a:solidFill>
                <a:cs typeface="+mn-ea"/>
                <a:sym typeface="+mn-lt"/>
              </a:rPr>
              <a:t>20</a:t>
            </a:r>
            <a:r>
              <a:rPr lang="zh-CN" altLang="en-US" sz="1100" dirty="0">
                <a:solidFill>
                  <a:schemeClr val="bg1"/>
                </a:solidFill>
                <a:cs typeface="+mn-ea"/>
                <a:sym typeface="+mn-lt"/>
              </a:rPr>
              <a:t>日</a:t>
            </a:r>
          </a:p>
        </p:txBody>
      </p:sp>
      <p:sp>
        <p:nvSpPr>
          <p:cNvPr id="5" name="平行四边形 4">
            <a:extLst>
              <a:ext uri="{FF2B5EF4-FFF2-40B4-BE49-F238E27FC236}">
                <a16:creationId xmlns:a16="http://schemas.microsoft.com/office/drawing/2014/main" id="{AC655BD5-4D69-8C41-949D-67D8711D2FE4}"/>
              </a:ext>
            </a:extLst>
          </p:cNvPr>
          <p:cNvSpPr/>
          <p:nvPr/>
        </p:nvSpPr>
        <p:spPr>
          <a:xfrm>
            <a:off x="3919046" y="-14411"/>
            <a:ext cx="1315565" cy="1473341"/>
          </a:xfrm>
          <a:prstGeom prst="parallelogram">
            <a:avLst>
              <a:gd name="adj" fmla="val 5465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平行四边形 20">
            <a:extLst>
              <a:ext uri="{FF2B5EF4-FFF2-40B4-BE49-F238E27FC236}">
                <a16:creationId xmlns:a16="http://schemas.microsoft.com/office/drawing/2014/main" id="{E040B9D4-0B9D-EA40-A282-3F5B1AC21D71}"/>
              </a:ext>
            </a:extLst>
          </p:cNvPr>
          <p:cNvSpPr/>
          <p:nvPr/>
        </p:nvSpPr>
        <p:spPr>
          <a:xfrm rot="3251185" flipH="1">
            <a:off x="3337363" y="1674422"/>
            <a:ext cx="3219348" cy="888437"/>
          </a:xfrm>
          <a:prstGeom prst="parallelogram">
            <a:avLst>
              <a:gd name="adj" fmla="val 5465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矩形 14">
            <a:extLst>
              <a:ext uri="{FF2B5EF4-FFF2-40B4-BE49-F238E27FC236}">
                <a16:creationId xmlns:a16="http://schemas.microsoft.com/office/drawing/2014/main" id="{6E902F29-3A2A-47F9-ABF8-ED0796745535}"/>
              </a:ext>
            </a:extLst>
          </p:cNvPr>
          <p:cNvSpPr/>
          <p:nvPr/>
        </p:nvSpPr>
        <p:spPr>
          <a:xfrm>
            <a:off x="185106" y="3331295"/>
            <a:ext cx="4131753" cy="395302"/>
          </a:xfrm>
          <a:prstGeom prst="rect">
            <a:avLst/>
          </a:prstGeom>
        </p:spPr>
        <p:txBody>
          <a:bodyPr wrap="square" lIns="51435" tIns="25718" rIns="51435" bIns="25718" anchor="ctr" anchorCtr="1">
            <a:spAutoFit/>
          </a:bodyPr>
          <a:lstStyle/>
          <a:p>
            <a:pPr>
              <a:lnSpc>
                <a:spcPct val="130000"/>
              </a:lnSpc>
            </a:pP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（第</a:t>
            </a:r>
            <a:r>
              <a:rPr lang="en-US" altLang="zh-CN"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3</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组）</a:t>
            </a:r>
          </a:p>
        </p:txBody>
      </p:sp>
    </p:spTree>
    <p:extLst>
      <p:ext uri="{BB962C8B-B14F-4D97-AF65-F5344CB8AC3E}">
        <p14:creationId xmlns:p14="http://schemas.microsoft.com/office/powerpoint/2010/main" val="5156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heel(1)">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1000"/>
                                        <p:tgtEl>
                                          <p:spTgt spid="54"/>
                                        </p:tgtEl>
                                      </p:cBhvr>
                                    </p:animEffect>
                                    <p:anim calcmode="lin" valueType="num">
                                      <p:cBhvr>
                                        <p:cTn id="27" dur="1000" fill="hold"/>
                                        <p:tgtEl>
                                          <p:spTgt spid="54"/>
                                        </p:tgtEl>
                                        <p:attrNameLst>
                                          <p:attrName>ppt_x</p:attrName>
                                        </p:attrNameLst>
                                      </p:cBhvr>
                                      <p:tavLst>
                                        <p:tav tm="0">
                                          <p:val>
                                            <p:strVal val="#ppt_x"/>
                                          </p:val>
                                        </p:tav>
                                        <p:tav tm="100000">
                                          <p:val>
                                            <p:strVal val="#ppt_x"/>
                                          </p:val>
                                        </p:tav>
                                      </p:tavLst>
                                    </p:anim>
                                    <p:anim calcmode="lin" valueType="num">
                                      <p:cBhvr>
                                        <p:cTn id="28" dur="1000" fill="hold"/>
                                        <p:tgtEl>
                                          <p:spTgt spid="5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anim calcmode="lin" valueType="num">
                                      <p:cBhvr>
                                        <p:cTn id="32" dur="1000" fill="hold"/>
                                        <p:tgtEl>
                                          <p:spTgt spid="64"/>
                                        </p:tgtEl>
                                        <p:attrNameLst>
                                          <p:attrName>ppt_x</p:attrName>
                                        </p:attrNameLst>
                                      </p:cBhvr>
                                      <p:tavLst>
                                        <p:tav tm="0">
                                          <p:val>
                                            <p:strVal val="#ppt_x"/>
                                          </p:val>
                                        </p:tav>
                                        <p:tav tm="100000">
                                          <p:val>
                                            <p:strVal val="#ppt_x"/>
                                          </p:val>
                                        </p:tav>
                                      </p:tavLst>
                                    </p:anim>
                                    <p:anim calcmode="lin" valueType="num">
                                      <p:cBhvr>
                                        <p:cTn id="33" dur="1000" fill="hold"/>
                                        <p:tgtEl>
                                          <p:spTgt spid="64"/>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21" presetClass="entr" presetSubtype="1"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heel(1)">
                                      <p:cBhvr>
                                        <p:cTn id="37" dur="500"/>
                                        <p:tgtEl>
                                          <p:spTgt spid="2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7" grpId="0" animBg="1"/>
      <p:bldP spid="52" grpId="0"/>
      <p:bldP spid="9" grpId="0"/>
      <p:bldP spid="53" grpId="0" animBg="1"/>
      <p:bldP spid="54" grpId="0" animBg="1"/>
      <p:bldP spid="59" grpId="0"/>
      <p:bldP spid="6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500017" y="502885"/>
            <a:ext cx="2150118" cy="362343"/>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功能要求</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01</a:t>
            </a:r>
            <a:endParaRPr lang="zh-CN" altLang="en-US" sz="1600" dirty="0">
              <a:solidFill>
                <a:schemeClr val="tx1">
                  <a:lumMod val="75000"/>
                  <a:lumOff val="25000"/>
                </a:schemeClr>
              </a:solidFill>
              <a:cs typeface="+mn-ea"/>
              <a:sym typeface="+mn-lt"/>
            </a:endParaRP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需求概述</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6" name="图片 5">
            <a:extLst>
              <a:ext uri="{FF2B5EF4-FFF2-40B4-BE49-F238E27FC236}">
                <a16:creationId xmlns:a16="http://schemas.microsoft.com/office/drawing/2014/main" id="{4082465B-08C9-4935-ABDC-60EE68A4DED1}"/>
              </a:ext>
            </a:extLst>
          </p:cNvPr>
          <p:cNvPicPr>
            <a:picLocks noChangeAspect="1"/>
          </p:cNvPicPr>
          <p:nvPr/>
        </p:nvPicPr>
        <p:blipFill rotWithShape="1">
          <a:blip r:embed="rId4"/>
          <a:srcRect b="49180"/>
          <a:stretch/>
        </p:blipFill>
        <p:spPr>
          <a:xfrm>
            <a:off x="299861" y="1596098"/>
            <a:ext cx="4187260" cy="2613952"/>
          </a:xfrm>
          <a:prstGeom prst="rect">
            <a:avLst/>
          </a:prstGeom>
        </p:spPr>
      </p:pic>
      <p:pic>
        <p:nvPicPr>
          <p:cNvPr id="15" name="图片 14">
            <a:extLst>
              <a:ext uri="{FF2B5EF4-FFF2-40B4-BE49-F238E27FC236}">
                <a16:creationId xmlns:a16="http://schemas.microsoft.com/office/drawing/2014/main" id="{449F386A-EB37-403A-BE85-59CEF02E3405}"/>
              </a:ext>
            </a:extLst>
          </p:cNvPr>
          <p:cNvPicPr>
            <a:picLocks noChangeAspect="1"/>
          </p:cNvPicPr>
          <p:nvPr/>
        </p:nvPicPr>
        <p:blipFill>
          <a:blip r:embed="rId5"/>
          <a:stretch>
            <a:fillRect/>
          </a:stretch>
        </p:blipFill>
        <p:spPr>
          <a:xfrm>
            <a:off x="4538415" y="1596098"/>
            <a:ext cx="4305724" cy="2633658"/>
          </a:xfrm>
          <a:prstGeom prst="rect">
            <a:avLst/>
          </a:prstGeom>
        </p:spPr>
      </p:pic>
    </p:spTree>
    <p:extLst>
      <p:ext uri="{BB962C8B-B14F-4D97-AF65-F5344CB8AC3E}">
        <p14:creationId xmlns:p14="http://schemas.microsoft.com/office/powerpoint/2010/main" val="47931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500017" y="502885"/>
            <a:ext cx="2150118" cy="362343"/>
          </a:xfrm>
          <a:prstGeom prst="rect">
            <a:avLst/>
          </a:prstGeom>
        </p:spPr>
        <p:txBody>
          <a:bodyPr wrap="square" lIns="68580" tIns="34290" rIns="68580" bIns="34290">
            <a:spAutoFit/>
          </a:bodyPr>
          <a:lstStyle/>
          <a:p>
            <a:pPr algn="ctr">
              <a:lnSpc>
                <a:spcPct val="130000"/>
              </a:lnSpc>
            </a:pPr>
            <a:r>
              <a:rPr lang="zh-CN" altLang="en-US" sz="1600" b="1" dirty="0">
                <a:solidFill>
                  <a:schemeClr val="tx1">
                    <a:lumMod val="75000"/>
                    <a:lumOff val="25000"/>
                  </a:schemeClr>
                </a:solidFill>
                <a:cs typeface="+mn-ea"/>
                <a:sym typeface="+mn-lt"/>
              </a:rPr>
              <a:t>故障要求</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02</a:t>
            </a:r>
            <a:endParaRPr lang="zh-CN" altLang="en-US" sz="1600" dirty="0">
              <a:solidFill>
                <a:schemeClr val="tx1">
                  <a:lumMod val="75000"/>
                  <a:lumOff val="25000"/>
                </a:schemeClr>
              </a:solidFill>
              <a:cs typeface="+mn-ea"/>
              <a:sym typeface="+mn-lt"/>
            </a:endParaRPr>
          </a:p>
        </p:txBody>
      </p:sp>
      <p:sp>
        <p:nvSpPr>
          <p:cNvPr id="31" name="矩形 30">
            <a:extLst>
              <a:ext uri="{FF2B5EF4-FFF2-40B4-BE49-F238E27FC236}">
                <a16:creationId xmlns:a16="http://schemas.microsoft.com/office/drawing/2014/main" id="{B73FA754-9A7C-4FD9-91D2-F19491FD8470}"/>
              </a:ext>
            </a:extLst>
          </p:cNvPr>
          <p:cNvSpPr/>
          <p:nvPr/>
        </p:nvSpPr>
        <p:spPr>
          <a:xfrm>
            <a:off x="634246" y="226352"/>
            <a:ext cx="1087477"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需求概述</a:t>
            </a:r>
          </a:p>
        </p:txBody>
      </p:sp>
      <p:sp>
        <p:nvSpPr>
          <p:cNvPr id="32" name="矩形 31">
            <a:extLst>
              <a:ext uri="{FF2B5EF4-FFF2-40B4-BE49-F238E27FC236}">
                <a16:creationId xmlns:a16="http://schemas.microsoft.com/office/drawing/2014/main" id="{6ED2AD41-A4F0-4E3C-A18D-C37A89AC2C25}"/>
              </a:ext>
            </a:extLst>
          </p:cNvPr>
          <p:cNvSpPr/>
          <p:nvPr/>
        </p:nvSpPr>
        <p:spPr>
          <a:xfrm>
            <a:off x="0" y="245057"/>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a:extLst>
              <a:ext uri="{FF2B5EF4-FFF2-40B4-BE49-F238E27FC236}">
                <a16:creationId xmlns:a16="http://schemas.microsoft.com/office/drawing/2014/main" id="{AB5B7A01-DE68-4FBE-AFDE-A74D667DE8CC}"/>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37289"/>
            <a:ext cx="1544262" cy="458368"/>
          </a:xfrm>
          <a:prstGeom prst="rect">
            <a:avLst/>
          </a:prstGeom>
        </p:spPr>
      </p:pic>
      <p:pic>
        <p:nvPicPr>
          <p:cNvPr id="3" name="图片 2">
            <a:extLst>
              <a:ext uri="{FF2B5EF4-FFF2-40B4-BE49-F238E27FC236}">
                <a16:creationId xmlns:a16="http://schemas.microsoft.com/office/drawing/2014/main" id="{5BE06210-38F0-40B1-A400-B6B57F1525F2}"/>
              </a:ext>
            </a:extLst>
          </p:cNvPr>
          <p:cNvPicPr>
            <a:picLocks noChangeAspect="1"/>
          </p:cNvPicPr>
          <p:nvPr/>
        </p:nvPicPr>
        <p:blipFill>
          <a:blip r:embed="rId4"/>
          <a:stretch>
            <a:fillRect/>
          </a:stretch>
        </p:blipFill>
        <p:spPr>
          <a:xfrm>
            <a:off x="2530043" y="1219902"/>
            <a:ext cx="4083913" cy="3320348"/>
          </a:xfrm>
          <a:prstGeom prst="rect">
            <a:avLst/>
          </a:prstGeom>
        </p:spPr>
      </p:pic>
    </p:spTree>
    <p:extLst>
      <p:ext uri="{BB962C8B-B14F-4D97-AF65-F5344CB8AC3E}">
        <p14:creationId xmlns:p14="http://schemas.microsoft.com/office/powerpoint/2010/main" val="229230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B79435-6ADB-6F47-A5DE-F1E96CFB5063}"/>
              </a:ext>
            </a:extLst>
          </p:cNvPr>
          <p:cNvSpPr/>
          <p:nvPr/>
        </p:nvSpPr>
        <p:spPr>
          <a:xfrm>
            <a:off x="0" y="0"/>
            <a:ext cx="9144000" cy="5143500"/>
          </a:xfrm>
          <a:prstGeom prst="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矩形 2">
            <a:extLst>
              <a:ext uri="{FF2B5EF4-FFF2-40B4-BE49-F238E27FC236}">
                <a16:creationId xmlns:a16="http://schemas.microsoft.com/office/drawing/2014/main" id="{01CD5B58-B992-4444-B108-BB5140EA482C}"/>
              </a:ext>
            </a:extLst>
          </p:cNvPr>
          <p:cNvSpPr/>
          <p:nvPr/>
        </p:nvSpPr>
        <p:spPr>
          <a:xfrm>
            <a:off x="0" y="946660"/>
            <a:ext cx="9144000" cy="30602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TextBox 6"/>
          <p:cNvSpPr txBox="1"/>
          <p:nvPr/>
        </p:nvSpPr>
        <p:spPr>
          <a:xfrm>
            <a:off x="1294882" y="1763144"/>
            <a:ext cx="7024633" cy="1025538"/>
          </a:xfrm>
          <a:prstGeom prst="rect">
            <a:avLst/>
          </a:prstGeom>
        </p:spPr>
        <p:txBody>
          <a:bodyPr wrap="square" lIns="51435" tIns="25718" rIns="51435" bIns="25718" anchor="ctr" anchorCtr="1">
            <a:spAutoFit/>
          </a:bodyPr>
          <a:lstStyle>
            <a:defPPr>
              <a:defRPr lang="zh-CN"/>
            </a:defPPr>
            <a:lvl1pPr>
              <a:lnSpc>
                <a:spcPct val="130000"/>
              </a:lnSpc>
              <a:defRPr sz="6000">
                <a:solidFill>
                  <a:srgbClr val="00B0F0"/>
                </a:solidFill>
                <a:latin typeface="思源黑体 CN Heavy" panose="020B0A00000000000000" pitchFamily="34" charset="-122"/>
                <a:ea typeface="思源黑体 CN Heavy" panose="020B0A00000000000000" pitchFamily="34" charset="-122"/>
              </a:defRPr>
            </a:lvl1pPr>
          </a:lstStyle>
          <a:p>
            <a:pPr algn="ctr"/>
            <a:r>
              <a:rPr lang="zh-CN" altLang="en-US" sz="5400" dirty="0">
                <a:solidFill>
                  <a:schemeClr val="accent4">
                    <a:lumMod val="20000"/>
                    <a:lumOff val="80000"/>
                  </a:schemeClr>
                </a:solidFill>
                <a:latin typeface="+mn-lt"/>
                <a:ea typeface="+mn-ea"/>
                <a:cs typeface="+mn-ea"/>
                <a:sym typeface="+mn-lt"/>
              </a:rPr>
              <a:t>系统结构及接口设计</a:t>
            </a:r>
          </a:p>
        </p:txBody>
      </p:sp>
      <p:sp>
        <p:nvSpPr>
          <p:cNvPr id="84" name="矩形 83"/>
          <p:cNvSpPr/>
          <p:nvPr/>
        </p:nvSpPr>
        <p:spPr>
          <a:xfrm>
            <a:off x="2592403" y="930267"/>
            <a:ext cx="3667362" cy="640176"/>
          </a:xfrm>
          <a:prstGeom prst="rect">
            <a:avLst/>
          </a:prstGeom>
        </p:spPr>
        <p:txBody>
          <a:bodyPr wrap="square" lIns="51435" tIns="25718" rIns="51435" bIns="25718" anchor="ctr" anchorCtr="1">
            <a:spAutoFit/>
          </a:bodyPr>
          <a:lstStyle/>
          <a:p>
            <a:pPr>
              <a:lnSpc>
                <a:spcPct val="130000"/>
              </a:lnSpc>
            </a:pPr>
            <a:r>
              <a:rPr lang="en-US" altLang="zh-CN" sz="3200" b="1" dirty="0">
                <a:solidFill>
                  <a:schemeClr val="accent4">
                    <a:lumMod val="20000"/>
                    <a:lumOff val="80000"/>
                  </a:schemeClr>
                </a:solidFill>
                <a:cs typeface="+mn-ea"/>
                <a:sym typeface="+mn-lt"/>
              </a:rPr>
              <a:t>PART 02</a:t>
            </a:r>
            <a:endParaRPr lang="zh-CN" altLang="en-US" sz="3200" b="1" dirty="0">
              <a:solidFill>
                <a:schemeClr val="accent4">
                  <a:lumMod val="20000"/>
                  <a:lumOff val="80000"/>
                </a:schemeClr>
              </a:solidFill>
              <a:cs typeface="+mn-ea"/>
              <a:sym typeface="+mn-lt"/>
            </a:endParaRPr>
          </a:p>
        </p:txBody>
      </p:sp>
      <p:cxnSp>
        <p:nvCxnSpPr>
          <p:cNvPr id="85" name="直接连接符 84"/>
          <p:cNvCxnSpPr/>
          <p:nvPr/>
        </p:nvCxnSpPr>
        <p:spPr>
          <a:xfrm>
            <a:off x="3272513" y="3210121"/>
            <a:ext cx="2598973" cy="0"/>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5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750"/>
                                        <p:tgtEl>
                                          <p:spTgt spid="84"/>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750" fill="hold"/>
                                        <p:tgtEl>
                                          <p:spTgt spid="62"/>
                                        </p:tgtEl>
                                        <p:attrNameLst>
                                          <p:attrName>ppt_x</p:attrName>
                                        </p:attrNameLst>
                                      </p:cBhvr>
                                      <p:tavLst>
                                        <p:tav tm="0">
                                          <p:val>
                                            <p:strVal val="1+#ppt_w/2"/>
                                          </p:val>
                                        </p:tav>
                                        <p:tav tm="100000">
                                          <p:val>
                                            <p:strVal val="#ppt_x"/>
                                          </p:val>
                                        </p:tav>
                                      </p:tavLst>
                                    </p:anim>
                                    <p:anim calcmode="lin" valueType="num">
                                      <p:cBhvr additive="base">
                                        <p:cTn id="11" dur="750" fill="hold"/>
                                        <p:tgtEl>
                                          <p:spTgt spid="62"/>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34246" y="226352"/>
            <a:ext cx="1523494" cy="346249"/>
          </a:xfrm>
          <a:prstGeom prst="rect">
            <a:avLst/>
          </a:prstGeom>
        </p:spPr>
        <p:txBody>
          <a:bodyPr wrap="none" lIns="68580" tIns="34290" rIns="68580" bIns="34290">
            <a:spAutoFit/>
          </a:bodyPr>
          <a:lstStyle/>
          <a:p>
            <a:r>
              <a:rPr lang="zh-CN" altLang="en-US" sz="1800" b="1" dirty="0">
                <a:solidFill>
                  <a:srgbClr val="FFC000"/>
                </a:solidFill>
                <a:cs typeface="+mn-ea"/>
                <a:sym typeface="+mn-lt"/>
              </a:rPr>
              <a:t>系统总体结构</a:t>
            </a:r>
          </a:p>
        </p:txBody>
      </p:sp>
      <p:sp>
        <p:nvSpPr>
          <p:cNvPr id="2" name="矩形 1">
            <a:extLst>
              <a:ext uri="{FF2B5EF4-FFF2-40B4-BE49-F238E27FC236}">
                <a16:creationId xmlns:a16="http://schemas.microsoft.com/office/drawing/2014/main" id="{11448B24-2CCE-47A8-877D-1228DC4AB1D4}"/>
              </a:ext>
            </a:extLst>
          </p:cNvPr>
          <p:cNvSpPr/>
          <p:nvPr/>
        </p:nvSpPr>
        <p:spPr>
          <a:xfrm>
            <a:off x="0" y="252273"/>
            <a:ext cx="327991"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矩形 30">
            <a:extLst>
              <a:ext uri="{FF2B5EF4-FFF2-40B4-BE49-F238E27FC236}">
                <a16:creationId xmlns:a16="http://schemas.microsoft.com/office/drawing/2014/main" id="{F6C11E34-D82D-44E8-8AFC-98B1EBF15184}"/>
              </a:ext>
            </a:extLst>
          </p:cNvPr>
          <p:cNvSpPr/>
          <p:nvPr/>
        </p:nvSpPr>
        <p:spPr>
          <a:xfrm>
            <a:off x="401579" y="245057"/>
            <a:ext cx="118613" cy="2300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877" y="154381"/>
            <a:ext cx="1544262" cy="458368"/>
          </a:xfrm>
          <a:prstGeom prst="rect">
            <a:avLst/>
          </a:prstGeom>
        </p:spPr>
      </p:pic>
      <p:pic>
        <p:nvPicPr>
          <p:cNvPr id="3" name="图片 2">
            <a:extLst>
              <a:ext uri="{FF2B5EF4-FFF2-40B4-BE49-F238E27FC236}">
                <a16:creationId xmlns:a16="http://schemas.microsoft.com/office/drawing/2014/main" id="{114F9D55-3F8D-4A6B-921C-FCC4B5383F87}"/>
              </a:ext>
            </a:extLst>
          </p:cNvPr>
          <p:cNvPicPr>
            <a:picLocks noChangeAspect="1"/>
          </p:cNvPicPr>
          <p:nvPr/>
        </p:nvPicPr>
        <p:blipFill rotWithShape="1">
          <a:blip r:embed="rId4"/>
          <a:srcRect l="5790" t="8454" r="2513" b="4697"/>
          <a:stretch/>
        </p:blipFill>
        <p:spPr>
          <a:xfrm>
            <a:off x="74879" y="913590"/>
            <a:ext cx="8667361" cy="3603498"/>
          </a:xfrm>
          <a:prstGeom prst="rect">
            <a:avLst/>
          </a:prstGeom>
        </p:spPr>
      </p:pic>
    </p:spTree>
    <p:extLst>
      <p:ext uri="{BB962C8B-B14F-4D97-AF65-F5344CB8AC3E}">
        <p14:creationId xmlns:p14="http://schemas.microsoft.com/office/powerpoint/2010/main" val="299419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ER_PHOTO_0" val="png|iVBORw0KGgoAAAANSUhEUgAAAQwAAAAyCAIAAAAm6XKtAAAAGXRFWHRTb2Z0d2FyZQBBZG9iZSBJ&#10;bWFnZVJlYWR5ccllPAAAC49JREFUeNrsXQtQVdcVBbUgIlCUT/klIAINChiiqFAh+AmoECoxMdBq&#10;QYuxYtU0P2nIqDOmiFFrzJioJH5iQ6RDbRihYwgOhQyOoLFBASUEEMMnAorgB3HSpIsce3u93/ce&#10;vMvD7jWM8zjvvPPOOXevvdc+HzQf89xWMwKBII8RNAUEApGEQCCSEAhEEgKBSEIgEEkIBCIJgUAk&#10;IRCIJAQCQQqjaAoIGuN2zmsm2CvrJZkUSQgEklsEApHk/xNhHuNoEoYrSaAss5IjB96DMxlL8WM6&#10;7XCYYGeVFOKNHwzzaGo0Gt8UE6zx48E3Fm5PMWye0f/Owy/y+4zX+a/8koyeEndd3XPS3CD22sfD&#10;0drKknvLaZytw0/H8ivXNLTe7u378qvmy+3dAgteGDbJ4D4UlFVvyj+nzJBXls4rPlubcrDYgPaX&#10;zXrMarTFvxq+5UqSY2c2tnTo1Qh8xJ6XFqtWyz5RYVgnB4iKutbCLxs2xIeOGjnCREni4mCHSZR8&#10;q+tWb15Nq8mSpOyb62kOdm2d/UZf9819u7EZYxkbHgSjzC250F/e1oVqCo2AM2CO3LtTfN3Bt8LT&#10;NQofV2UIXkRO9RMvBx0vrXx+zwnlMYISoDf3FPCkQP5dRw0x5dQduQrv6sIiI+G7f3+fkVv26bn6&#10;99fE+LmNN0WS4PnhR/Kt/seTdkTgvH1c7MU1mReXJJuAadA83u6Ocp3xcnVgokuuQn1zB9+wYt76&#10;RGyXsWZmWQUVOtL7UEU9fuTehUYCTwzzrxgpn64PuPboJ6ZN8iqvuaKq00CJjR/8b7ypi0I7b9z6&#10;c3GNAf1RGGY/SYba5Z1r+DZsw6HNCRGr5081NzcxkugVZCFvEqND9PJGAqZdamq/eadPQjsFeT/q&#10;Mr737j289p/g2tR2raxS4qG2dHQLDFFAOTh+/Ju+dE66/Ci2HDkpoBCkf7ifq2SYBf/lIq2c2aH+&#10;q4mRGM6+Y5//IeeU2PTBEIQRZVtHl9Y8G4HZ474FzWJmzNT2KBT2Ckwcvfe+e/XwyYIvvt6/eoH7&#10;eNvhmpMcKqosq5bwf7AJ/Lstu1gykjxgIlIKfueSUJjUW0c+Y+kBwgV88F+LzinLfTHlYNMwozPV&#10;jZz6kkTnzbuCEjBEQW/IvXVIZI6ItGnPhyMyg+QYztTHHkEJX+9hpC/Ez0J4URVaf/p1BLIR8FkQ&#10;RhBYAr2c0QgYeL7x6sOXapZUNU17+cDO5HkJ4ZOGJUnwvCUlPp6fakCX85e7V0bBqmBSoAQjCQwo&#10;604f1DyMbO3+Txu6e2UFyYMsYss+y98+rvARZdUuGAKTW9Me1JysXDKiZr0Uj8jDxgLHnxzrlrfl&#10;Nx/+oxzxhBspGCJWieJYBDeBF1zEA7vA//S9x9HDpB9LwBADJlwDvJFdolf9lms9gpKeO32/3ZOf&#10;f7Zud0rUeBsr7UgiJ/SfmuF/xtddXC62jEFHnL9rxsoFTvY2zKr4b0EBQllBbxRvWw7fKbYGmFHY&#10;pEcEhTMme8HXpsXPUGd79RVjWFjMxo84fqL90toDIAa8frCfu5ebo/VoC/FIJR3H5hXRggC1bMF0&#10;REjDshGO2NqQZGfe6UFp55Py2lOXmt9bNT862FsjksAPwYDar/cIEgZxTfH66aADdgA5AWcJWbIi&#10;M0cyyYYxfVZ5edfqhVA7SdWNrx8s4gcxTye7KQ9yG0k/9Elja+cUKc4r5zYMkDFJuuUkKJdsVhDB&#10;8Cuy9oCJbkhCMNXr3y2YF+TZtC9119FiBXPP2bAY8w9K4FNsrhCgWIQ0bLahePHtytOCCpJzMrRo&#10;7779TGZu8pygrUtnj7Wy0EJuFZ6u0SVHl9QS8PrIhg1eleJyZba5sejJKTBo1TUDsAIBDZkuQkrh&#10;9hTYTd7nVcy8QCG+S2ZbAQNc6YfL1ysnUV2bgnpkvokFEMwhBgIaKzAEihEfQX03RztGEngTJGwQ&#10;WgIGold7dFuGwcznGV8XGA8HT1b+s6pp/+qFoT93NzpJTAHZ6Qlwk9DlGUdLfVzsBRqAbVkICiGN&#10;QtbuXRP9+DOzH0+JCxVbGF+fqIqK/rUHmZ2Tgeck6ElcsNecqb4QfvACLH1nZAaNt6c+jUKEJrE3&#10;yS78go3LeZwNJgcf4Qbyx7+UlNdcEY8a1dgekWCuzB5GNF69EbUpe/3T09Of/YXlT0aaKEmUvRF7&#10;6rqkMYlbPmYhwuzHBWVkRApbdSxlYvoeua94OZWvT+CwlRUFrBMuGWakvL3Ih4+Ho+5ThElgS7To&#10;SVHFxY+Lz/PTboQpSBrxxiVb++66fX9oS7bmijWbZOSBkFNOq+T8BZePIdYhXunrSoYK3//wA7Kd&#10;5ms9B38fa9KRhIkl3SUNnpNgugVTjxxJubUzagkG0ye9d++piknV0xninITtuuiYkyAaeDjVl1y4&#10;zE+xMGNIq9BDyf11CDBEJP5miGHrctL+KDpEnIUyGrOvgxrEAAUVDHAl2mCEufm62JA3nptlXLkF&#10;R6vLEoeCP4ZAwtTrThJUVp5uha06roJC9n9gXSyEO9tgUR2dXLY9WDmJwN+je2nxM5B94TUyCkmV&#10;uHvdItAb0cNIhiV2HIKNSHEFHQ96aQxPJ7us1Bij5yRsIUuXlR+5VS9jAE5L9ZFIbr2z5WO2Bck2&#10;WOAUVeWWbKJSUV/3chbyJf5yM4z4wv61krvmqmt3jB5scQKxFC0nPvUEX0ohwvRvqoy2WJGZY1j0&#10;WBwRIF4Eb+noVl1iHnZImh2UuUyT1a1pJrm+ATYqd0xuxeyD15bcvnsvcfMRTtsMUG4h3EF4ILcu&#10;rd3LrJbtt/zt1CV9B5W/+VdgL1ucYFF07dt/R4crdq9i690siUe53PK3TlR0c0CWLyi0GWP5MNHD&#10;yc763VXz52u2TwIpwrkZuGEz3m4ufrUfa8V5UGSZrg62qucmhhZx6Yfbenr5PnjgcgueHnYME4/Z&#10;+FGAmz1CAThsgDRP2XFM0DdMdWf6YYQOUCWlqpGdW0G1gej+bdnFprnjvnzuFL3qX71xq+Ds1xKP&#10;OMT3nZXR2u24I7gjPUDoZ78mRAbODPTOe+H+OnvMdD8YBOdBzzdehTrPutOnwe0CL1cH5VtWqCB5&#10;lF1sXgORW1zSDNfOXD5HGwMGJWn6oM35uubY8CAwZKhubmiDd1Ki9Kp/6lKzgCS2Yyx3JM9NDJ88&#10;iL1SJ8mbyXORIGYcu39eoLWzh7+njnJQCOqCPTn4p7ATFSjJL6816n0SueOSAtS1dRmWpOq7ugVc&#10;aOkqqrjIzk3B2ccFew3kJAjDi5H+c6b6svsIfA1GkETE5Ef3/W6Bh4O2p4DZ2Wz+li07PQqVxTiA&#10;cjy8/h2J/xoZrC0syBuZcd7698UNyh3V1uXPzMgdSleAj4s9d4mltLZVLs1VuD3GEOjlrKTf/F1T&#10;FoawTcDjpZWXmtqTY2duWRX7elLU6arGsxevXG7v1l3eoLWIAM9gP/fJ3m5osPPGLZbBa0wPuYN5&#10;ChVU463xYGUxalNCRKr290nwtNj1UbFHRB7CvT559iu4Oo42TPLC74Jg/NUS2KjyBTcBxJ5b+VC6&#10;KvDtDTKWqnB7TNmDPBk8kZkygi34wHl6dpAE0jTQx521DHmKOo2tnf1K+vpNtuGNOMx4i4zIx8MR&#10;qg9ZO2scsUiwq6gx2q/3CMQq2ydRqABfw/VfSwRP+NmQ3UyEd8SjEpzNhoCBs+TLGFDI39OZf9EC&#10;XjO6tFJwPRXW0KBPsig+XNR/E9A4t4JUhb6k3LK1Hg2zhilLHv3oP2fAuzrr6WTn5mgHM3IeZ4Of&#10;gIluLOpy5gU3DLMrq6yHjFQIerqgpaN74AvxIIBgTpC28Q8yiivAL2BogltARsWokSPSFocZ+467&#10;Of2fiQSNQX/BkUB42EAkIRCIJASC8RJ3AkFj9U+RhEAguUUgEEkIBCIJgUAgkhAIRBICgUhCIBBJ&#10;CAQiCYEwjPAfAQYAZk8TZuus9lUAAAAASUVORK5CYII="/>
  <p:tag name="ISPRING_COMPANY_LOGO" val="ISPRING_PRESENTER_PHOTO_0"/>
  <p:tag name="ISPRING_COMPANY_WEBSITE" val="https://hi.ooopic.com/zhuanji/31008151/189063/"/>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 name="PAMAINTYPE" val="4"/>
  <p:tag name="PATYPE" val="168"/>
  <p:tag name="PASUBTYPE" val="170"/>
  <p:tag name="RESOURCELIBID_SHAPE" val="2734"/>
  <p:tag name="RESOURCELIB_SHAPETYPE" val="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panose="020F0302020204030204"/>
        <a:ea typeface="思源黑体 CN Regular"/>
        <a:cs typeface=""/>
      </a:majorFont>
      <a:minorFont>
        <a:latin typeface="Arial" panose="020F0502020204030204"/>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3976</TotalTime>
  <Words>3933</Words>
  <Application>Microsoft Office PowerPoint</Application>
  <PresentationFormat>全屏显示(16:9)</PresentationFormat>
  <Paragraphs>588</Paragraphs>
  <Slides>52</Slides>
  <Notes>52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等线</vt:lpstr>
      <vt:lpstr>华文楷体</vt:lpstr>
      <vt:lpstr>华文新魏</vt:lpstr>
      <vt:lpstr>楷体</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ding ren</dc:creator>
  <cp:lastModifiedBy>田 力</cp:lastModifiedBy>
  <cp:revision>272</cp:revision>
  <dcterms:created xsi:type="dcterms:W3CDTF">2018-11-13T13:17:13Z</dcterms:created>
  <dcterms:modified xsi:type="dcterms:W3CDTF">2022-05-20T00:25:18Z</dcterms:modified>
</cp:coreProperties>
</file>